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media/image25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60" r:id="rId2"/>
    <p:sldId id="348" r:id="rId3"/>
    <p:sldId id="423" r:id="rId4"/>
    <p:sldId id="441" r:id="rId5"/>
    <p:sldId id="419" r:id="rId6"/>
    <p:sldId id="418" r:id="rId7"/>
    <p:sldId id="447" r:id="rId8"/>
    <p:sldId id="398" r:id="rId9"/>
    <p:sldId id="429" r:id="rId10"/>
    <p:sldId id="354" r:id="rId11"/>
    <p:sldId id="431" r:id="rId12"/>
    <p:sldId id="427" r:id="rId13"/>
    <p:sldId id="448" r:id="rId14"/>
    <p:sldId id="302" r:id="rId15"/>
    <p:sldId id="428" r:id="rId16"/>
    <p:sldId id="438" r:id="rId17"/>
    <p:sldId id="444" r:id="rId18"/>
    <p:sldId id="455" r:id="rId19"/>
    <p:sldId id="451" r:id="rId20"/>
    <p:sldId id="454" r:id="rId21"/>
    <p:sldId id="312" r:id="rId22"/>
    <p:sldId id="306" r:id="rId23"/>
    <p:sldId id="326" r:id="rId24"/>
    <p:sldId id="330" r:id="rId25"/>
    <p:sldId id="307" r:id="rId26"/>
    <p:sldId id="309" r:id="rId27"/>
    <p:sldId id="285" r:id="rId28"/>
    <p:sldId id="318" r:id="rId29"/>
    <p:sldId id="290" r:id="rId30"/>
    <p:sldId id="281" r:id="rId31"/>
    <p:sldId id="327" r:id="rId32"/>
    <p:sldId id="296" r:id="rId33"/>
    <p:sldId id="333" r:id="rId34"/>
    <p:sldId id="320" r:id="rId35"/>
    <p:sldId id="297" r:id="rId36"/>
    <p:sldId id="298" r:id="rId37"/>
    <p:sldId id="299" r:id="rId38"/>
    <p:sldId id="366" r:id="rId39"/>
    <p:sldId id="367" r:id="rId40"/>
    <p:sldId id="368" r:id="rId41"/>
    <p:sldId id="379" r:id="rId42"/>
    <p:sldId id="381" r:id="rId43"/>
    <p:sldId id="382" r:id="rId44"/>
    <p:sldId id="404" r:id="rId45"/>
    <p:sldId id="401" r:id="rId46"/>
    <p:sldId id="402" r:id="rId47"/>
    <p:sldId id="42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E3B"/>
    <a:srgbClr val="2E75B6"/>
    <a:srgbClr val="595959"/>
    <a:srgbClr val="27303E"/>
    <a:srgbClr val="C5C3C3"/>
    <a:srgbClr val="08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84296" autoAdjust="0"/>
  </p:normalViewPr>
  <p:slideViewPr>
    <p:cSldViewPr snapToGrid="0">
      <p:cViewPr varScale="1">
        <p:scale>
          <a:sx n="61" d="100"/>
          <a:sy n="61" d="100"/>
        </p:scale>
        <p:origin x="16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ny:Downloads:Default%20Dataset%20(2)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Poison.WINDOWS-8T0UNMM\Downloads\FP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成本比較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4693262776658833"/>
          <c:y val="0.25540432716700456"/>
          <c:w val="0.81372140905911816"/>
          <c:h val="0.4943025143210828"/>
        </c:manualLayout>
      </c:layout>
      <c:lineChart>
        <c:grouping val="standard"/>
        <c:varyColors val="0"/>
        <c:ser>
          <c:idx val="0"/>
          <c:order val="0"/>
          <c:tx>
            <c:v>JH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'Default Dataset (2).csv'!$A$1:$A$112</c:f>
              <c:numCache>
                <c:formatCode>0%</c:formatCode>
                <c:ptCount val="112"/>
                <c:pt idx="0">
                  <c:v>0.20214129641259601</c:v>
                </c:pt>
                <c:pt idx="1">
                  <c:v>0.209323078298949</c:v>
                </c:pt>
                <c:pt idx="2">
                  <c:v>0.21650658588379301</c:v>
                </c:pt>
                <c:pt idx="3">
                  <c:v>0.22368894300297701</c:v>
                </c:pt>
                <c:pt idx="4">
                  <c:v>0.23087225884354401</c:v>
                </c:pt>
                <c:pt idx="5">
                  <c:v>0.238055382939834</c:v>
                </c:pt>
                <c:pt idx="6">
                  <c:v>0.24523927401323201</c:v>
                </c:pt>
                <c:pt idx="7">
                  <c:v>0.25242201462096903</c:v>
                </c:pt>
                <c:pt idx="8">
                  <c:v>0.25960475522870502</c:v>
                </c:pt>
                <c:pt idx="9">
                  <c:v>0.26678692060361198</c:v>
                </c:pt>
                <c:pt idx="10">
                  <c:v>0.273967456152166</c:v>
                </c:pt>
                <c:pt idx="11">
                  <c:v>0.28114856693355</c:v>
                </c:pt>
                <c:pt idx="12">
                  <c:v>0.28832900660996602</c:v>
                </c:pt>
                <c:pt idx="13">
                  <c:v>0.29550772058789099</c:v>
                </c:pt>
                <c:pt idx="14">
                  <c:v>0.30268547584443201</c:v>
                </c:pt>
                <c:pt idx="15">
                  <c:v>0.30986227237958902</c:v>
                </c:pt>
                <c:pt idx="16">
                  <c:v>0.317038493681916</c:v>
                </c:pt>
                <c:pt idx="17">
                  <c:v>0.324214139751412</c:v>
                </c:pt>
                <c:pt idx="18">
                  <c:v>0.331388827099525</c:v>
                </c:pt>
                <c:pt idx="19">
                  <c:v>0.33856332270335998</c:v>
                </c:pt>
                <c:pt idx="20">
                  <c:v>0.34573628435298198</c:v>
                </c:pt>
                <c:pt idx="21">
                  <c:v>0.35291001297971097</c:v>
                </c:pt>
                <c:pt idx="22">
                  <c:v>0.36008316637360899</c:v>
                </c:pt>
                <c:pt idx="23">
                  <c:v>0.367254594069017</c:v>
                </c:pt>
                <c:pt idx="24">
                  <c:v>0.37442870618429902</c:v>
                </c:pt>
                <c:pt idx="25">
                  <c:v>0.38160051736826001</c:v>
                </c:pt>
                <c:pt idx="26">
                  <c:v>0.38877290378505203</c:v>
                </c:pt>
                <c:pt idx="27">
                  <c:v>0.39594471496901301</c:v>
                </c:pt>
                <c:pt idx="28">
                  <c:v>0.40311690964152702</c:v>
                </c:pt>
                <c:pt idx="29">
                  <c:v>0.41028814559265803</c:v>
                </c:pt>
                <c:pt idx="30">
                  <c:v>0.41746014852089602</c:v>
                </c:pt>
                <c:pt idx="31">
                  <c:v>0.42463138447202697</c:v>
                </c:pt>
                <c:pt idx="32">
                  <c:v>0.431802045190327</c:v>
                </c:pt>
                <c:pt idx="33">
                  <c:v>0.43897270590862802</c:v>
                </c:pt>
                <c:pt idx="34">
                  <c:v>0.44614375011548202</c:v>
                </c:pt>
                <c:pt idx="35">
                  <c:v>0.453313643856675</c:v>
                </c:pt>
                <c:pt idx="36">
                  <c:v>0.46048372934214599</c:v>
                </c:pt>
                <c:pt idx="37">
                  <c:v>0.46765381482761598</c:v>
                </c:pt>
                <c:pt idx="38">
                  <c:v>0.47482370856880901</c:v>
                </c:pt>
                <c:pt idx="39">
                  <c:v>0.48199360231000299</c:v>
                </c:pt>
                <c:pt idx="40">
                  <c:v>0.48916272907408898</c:v>
                </c:pt>
                <c:pt idx="41">
                  <c:v>0.49633319804811299</c:v>
                </c:pt>
                <c:pt idx="42">
                  <c:v>0.50350232481219903</c:v>
                </c:pt>
                <c:pt idx="43">
                  <c:v>0.51067164332056203</c:v>
                </c:pt>
                <c:pt idx="44">
                  <c:v>0.51784172880603196</c:v>
                </c:pt>
                <c:pt idx="45">
                  <c:v>0.52501123905867197</c:v>
                </c:pt>
                <c:pt idx="46">
                  <c:v>0.53217902361282099</c:v>
                </c:pt>
                <c:pt idx="47">
                  <c:v>0.539348533865461</c:v>
                </c:pt>
                <c:pt idx="48">
                  <c:v>0.54651631841961001</c:v>
                </c:pt>
                <c:pt idx="49">
                  <c:v>0.55368563692797301</c:v>
                </c:pt>
                <c:pt idx="50">
                  <c:v>0.56085418845922896</c:v>
                </c:pt>
                <c:pt idx="51">
                  <c:v>0.56802273999048503</c:v>
                </c:pt>
                <c:pt idx="52">
                  <c:v>0.57519148326601799</c:v>
                </c:pt>
                <c:pt idx="53">
                  <c:v>0.58235965130872003</c:v>
                </c:pt>
                <c:pt idx="54">
                  <c:v>0.58952762760714605</c:v>
                </c:pt>
                <c:pt idx="55">
                  <c:v>0.59669675437123204</c:v>
                </c:pt>
                <c:pt idx="56">
                  <c:v>0.60386511415821198</c:v>
                </c:pt>
                <c:pt idx="57">
                  <c:v>0.61103232347952996</c:v>
                </c:pt>
                <c:pt idx="58">
                  <c:v>0.61820125849934005</c:v>
                </c:pt>
                <c:pt idx="59">
                  <c:v>0.62536885130921205</c:v>
                </c:pt>
                <c:pt idx="60">
                  <c:v>0.63253625237480704</c:v>
                </c:pt>
                <c:pt idx="61">
                  <c:v>0.63970499565034</c:v>
                </c:pt>
                <c:pt idx="62">
                  <c:v>0.64687182148310596</c:v>
                </c:pt>
                <c:pt idx="63">
                  <c:v>0.65404056475863803</c:v>
                </c:pt>
                <c:pt idx="64">
                  <c:v>0.66120700710284996</c:v>
                </c:pt>
                <c:pt idx="65">
                  <c:v>0.66837536688982901</c:v>
                </c:pt>
                <c:pt idx="66">
                  <c:v>0.67554295969970102</c:v>
                </c:pt>
                <c:pt idx="67">
                  <c:v>0.68271016902102</c:v>
                </c:pt>
                <c:pt idx="68">
                  <c:v>0.68987910404082997</c:v>
                </c:pt>
                <c:pt idx="69">
                  <c:v>0.69704573812931803</c:v>
                </c:pt>
                <c:pt idx="70">
                  <c:v>0.70421409791629697</c:v>
                </c:pt>
                <c:pt idx="71">
                  <c:v>0.711380348516232</c:v>
                </c:pt>
                <c:pt idx="72">
                  <c:v>0.71854870830321105</c:v>
                </c:pt>
                <c:pt idx="73">
                  <c:v>0.72571476715886896</c:v>
                </c:pt>
                <c:pt idx="74">
                  <c:v>0.73288312694584901</c:v>
                </c:pt>
                <c:pt idx="75">
                  <c:v>0.74004937754578304</c:v>
                </c:pt>
                <c:pt idx="76">
                  <c:v>0.74721773733276298</c:v>
                </c:pt>
                <c:pt idx="77">
                  <c:v>0.75438417967697402</c:v>
                </c:pt>
                <c:pt idx="78">
                  <c:v>0.76155081376546296</c:v>
                </c:pt>
                <c:pt idx="79">
                  <c:v>0.768718981808165</c:v>
                </c:pt>
                <c:pt idx="80">
                  <c:v>0.77588465717527</c:v>
                </c:pt>
                <c:pt idx="81">
                  <c:v>0.78305301696224905</c:v>
                </c:pt>
                <c:pt idx="82">
                  <c:v>0.79021888407362995</c:v>
                </c:pt>
                <c:pt idx="83">
                  <c:v>0.79738628513922505</c:v>
                </c:pt>
                <c:pt idx="84">
                  <c:v>0.80455368620482104</c:v>
                </c:pt>
                <c:pt idx="85">
                  <c:v>0.81171974506047895</c:v>
                </c:pt>
                <c:pt idx="86">
                  <c:v>0.81888829659173501</c:v>
                </c:pt>
                <c:pt idx="87">
                  <c:v>0.82605358847028598</c:v>
                </c:pt>
                <c:pt idx="88">
                  <c:v>0.83322054213256902</c:v>
                </c:pt>
                <c:pt idx="89">
                  <c:v>0.84038819885719995</c:v>
                </c:pt>
                <c:pt idx="90">
                  <c:v>0.84755517808538705</c:v>
                </c:pt>
                <c:pt idx="91">
                  <c:v>0.85472127528990005</c:v>
                </c:pt>
                <c:pt idx="92">
                  <c:v>0.86188925158832597</c:v>
                </c:pt>
                <c:pt idx="93">
                  <c:v>0.86905531044398399</c:v>
                </c:pt>
                <c:pt idx="94">
                  <c:v>0.87622156104391902</c:v>
                </c:pt>
                <c:pt idx="95">
                  <c:v>0.88338832296192504</c:v>
                </c:pt>
                <c:pt idx="96">
                  <c:v>0.89055444573234199</c:v>
                </c:pt>
                <c:pt idx="97">
                  <c:v>0.897722038542214</c:v>
                </c:pt>
                <c:pt idx="98">
                  <c:v>0.90488809739787202</c:v>
                </c:pt>
                <c:pt idx="99">
                  <c:v>0.91205377276497601</c:v>
                </c:pt>
                <c:pt idx="100">
                  <c:v>0.91922155731912603</c:v>
                </c:pt>
                <c:pt idx="101">
                  <c:v>0.92638646570912297</c:v>
                </c:pt>
                <c:pt idx="102">
                  <c:v>0.93355309979761103</c:v>
                </c:pt>
                <c:pt idx="103">
                  <c:v>0.94071743295477805</c:v>
                </c:pt>
                <c:pt idx="104">
                  <c:v>0.94788349181043596</c:v>
                </c:pt>
                <c:pt idx="105">
                  <c:v>0.95504609926911199</c:v>
                </c:pt>
                <c:pt idx="106">
                  <c:v>0.96221043242627902</c:v>
                </c:pt>
                <c:pt idx="107">
                  <c:v>0.96937476558344604</c:v>
                </c:pt>
                <c:pt idx="108">
                  <c:v>0.97653909874061295</c:v>
                </c:pt>
                <c:pt idx="109">
                  <c:v>0.98370343189777998</c:v>
                </c:pt>
                <c:pt idx="110">
                  <c:v>0.990867765054947</c:v>
                </c:pt>
                <c:pt idx="111">
                  <c:v>0.99803209821211403</c:v>
                </c:pt>
              </c:numCache>
            </c:numRef>
          </c:cat>
          <c:val>
            <c:numRef>
              <c:f>'Default Dataset (2).csv'!$B$1:$B$112</c:f>
              <c:numCache>
                <c:formatCode>General</c:formatCode>
                <c:ptCount val="112"/>
                <c:pt idx="0">
                  <c:v>63.273018794920702</c:v>
                </c:pt>
                <c:pt idx="1">
                  <c:v>62.029394177443699</c:v>
                </c:pt>
                <c:pt idx="2">
                  <c:v>60.657118737468998</c:v>
                </c:pt>
                <c:pt idx="3">
                  <c:v>59.370610512492803</c:v>
                </c:pt>
                <c:pt idx="4">
                  <c:v>58.012629608351197</c:v>
                </c:pt>
                <c:pt idx="5">
                  <c:v>56.668943240042601</c:v>
                </c:pt>
                <c:pt idx="6">
                  <c:v>55.268078728401797</c:v>
                </c:pt>
                <c:pt idx="7">
                  <c:v>53.95298143175939</c:v>
                </c:pt>
                <c:pt idx="8">
                  <c:v>52.637884135116991</c:v>
                </c:pt>
                <c:pt idx="9">
                  <c:v>51.365670445973798</c:v>
                </c:pt>
                <c:pt idx="10">
                  <c:v>50.214960311411701</c:v>
                </c:pt>
                <c:pt idx="11">
                  <c:v>49.021366569350391</c:v>
                </c:pt>
                <c:pt idx="12">
                  <c:v>47.877803702704902</c:v>
                </c:pt>
                <c:pt idx="13">
                  <c:v>46.862891658556897</c:v>
                </c:pt>
                <c:pt idx="14">
                  <c:v>45.919452293574302</c:v>
                </c:pt>
                <c:pt idx="15">
                  <c:v>45.047485607757089</c:v>
                </c:pt>
                <c:pt idx="16">
                  <c:v>44.218402529439103</c:v>
                </c:pt>
                <c:pt idx="17">
                  <c:v>43.432203058620203</c:v>
                </c:pt>
                <c:pt idx="18">
                  <c:v>42.717476266966798</c:v>
                </c:pt>
                <c:pt idx="19">
                  <c:v>42.017044011146382</c:v>
                </c:pt>
                <c:pt idx="20">
                  <c:v>41.430968041990504</c:v>
                </c:pt>
                <c:pt idx="21">
                  <c:v>40.787713929502402</c:v>
                </c:pt>
                <c:pt idx="22">
                  <c:v>40.187343424513493</c:v>
                </c:pt>
                <c:pt idx="23">
                  <c:v>39.715623742022203</c:v>
                </c:pt>
                <c:pt idx="24">
                  <c:v>39.04378055786789</c:v>
                </c:pt>
                <c:pt idx="25">
                  <c:v>38.543471803710489</c:v>
                </c:pt>
                <c:pt idx="26">
                  <c:v>38.000279442053802</c:v>
                </c:pt>
                <c:pt idx="27">
                  <c:v>37.499970687896393</c:v>
                </c:pt>
                <c:pt idx="28">
                  <c:v>36.971072862072802</c:v>
                </c:pt>
                <c:pt idx="29">
                  <c:v>36.513647715414592</c:v>
                </c:pt>
                <c:pt idx="30">
                  <c:v>35.999044425424103</c:v>
                </c:pt>
                <c:pt idx="31">
                  <c:v>35.5416192787659</c:v>
                </c:pt>
                <c:pt idx="32">
                  <c:v>35.127077739606897</c:v>
                </c:pt>
                <c:pt idx="33">
                  <c:v>34.712536200447801</c:v>
                </c:pt>
                <c:pt idx="34">
                  <c:v>34.2694055896227</c:v>
                </c:pt>
                <c:pt idx="35">
                  <c:v>33.912042193795898</c:v>
                </c:pt>
                <c:pt idx="36">
                  <c:v>33.540384262136087</c:v>
                </c:pt>
                <c:pt idx="37">
                  <c:v>33.168726330476296</c:v>
                </c:pt>
                <c:pt idx="38">
                  <c:v>32.811362934649587</c:v>
                </c:pt>
                <c:pt idx="39">
                  <c:v>32.453999538822899</c:v>
                </c:pt>
                <c:pt idx="40">
                  <c:v>32.153814286328398</c:v>
                </c:pt>
                <c:pt idx="41">
                  <c:v>31.753567283002401</c:v>
                </c:pt>
                <c:pt idx="42">
                  <c:v>31.453382030507999</c:v>
                </c:pt>
                <c:pt idx="43">
                  <c:v>31.1389022421805</c:v>
                </c:pt>
                <c:pt idx="44">
                  <c:v>30.767244310520599</c:v>
                </c:pt>
                <c:pt idx="45">
                  <c:v>30.438469986359991</c:v>
                </c:pt>
                <c:pt idx="46">
                  <c:v>30.2383464846971</c:v>
                </c:pt>
                <c:pt idx="47">
                  <c:v>29.909572160536499</c:v>
                </c:pt>
                <c:pt idx="48">
                  <c:v>29.709448658873502</c:v>
                </c:pt>
                <c:pt idx="49">
                  <c:v>29.394968870545998</c:v>
                </c:pt>
                <c:pt idx="50">
                  <c:v>29.1376672255507</c:v>
                </c:pt>
                <c:pt idx="51">
                  <c:v>28.880365580555502</c:v>
                </c:pt>
                <c:pt idx="52">
                  <c:v>28.608769399727091</c:v>
                </c:pt>
                <c:pt idx="53">
                  <c:v>28.380056826398</c:v>
                </c:pt>
                <c:pt idx="54">
                  <c:v>28.165638788902001</c:v>
                </c:pt>
                <c:pt idx="55">
                  <c:v>27.8654535364075</c:v>
                </c:pt>
                <c:pt idx="56">
                  <c:v>27.622446427245301</c:v>
                </c:pt>
                <c:pt idx="57">
                  <c:v>27.465206533081592</c:v>
                </c:pt>
                <c:pt idx="58">
                  <c:v>27.1793158164202</c:v>
                </c:pt>
                <c:pt idx="59">
                  <c:v>26.993486850590291</c:v>
                </c:pt>
                <c:pt idx="60">
                  <c:v>26.821952420593501</c:v>
                </c:pt>
                <c:pt idx="61">
                  <c:v>26.55035623976509</c:v>
                </c:pt>
                <c:pt idx="62">
                  <c:v>26.4217054172675</c:v>
                </c:pt>
                <c:pt idx="63">
                  <c:v>26.150109236439199</c:v>
                </c:pt>
                <c:pt idx="64">
                  <c:v>26.050047485607699</c:v>
                </c:pt>
                <c:pt idx="65">
                  <c:v>25.807040376445499</c:v>
                </c:pt>
                <c:pt idx="66">
                  <c:v>25.621211410615601</c:v>
                </c:pt>
                <c:pt idx="67">
                  <c:v>25.463971516451899</c:v>
                </c:pt>
                <c:pt idx="68">
                  <c:v>25.1780807997905</c:v>
                </c:pt>
                <c:pt idx="69">
                  <c:v>25.063724513125891</c:v>
                </c:pt>
                <c:pt idx="70">
                  <c:v>24.820717403963691</c:v>
                </c:pt>
                <c:pt idx="71">
                  <c:v>24.7349501889653</c:v>
                </c:pt>
                <c:pt idx="72">
                  <c:v>24.4919430798031</c:v>
                </c:pt>
                <c:pt idx="73">
                  <c:v>24.4204704006378</c:v>
                </c:pt>
                <c:pt idx="74">
                  <c:v>24.1774632914756</c:v>
                </c:pt>
                <c:pt idx="75">
                  <c:v>24.091696076477191</c:v>
                </c:pt>
                <c:pt idx="76">
                  <c:v>23.848688967314999</c:v>
                </c:pt>
                <c:pt idx="77">
                  <c:v>23.748627216483492</c:v>
                </c:pt>
                <c:pt idx="78">
                  <c:v>23.6342709298189</c:v>
                </c:pt>
                <c:pt idx="79">
                  <c:v>23.405558356489799</c:v>
                </c:pt>
                <c:pt idx="80">
                  <c:v>23.362674748990599</c:v>
                </c:pt>
                <c:pt idx="81">
                  <c:v>23.1196676398284</c:v>
                </c:pt>
                <c:pt idx="82">
                  <c:v>23.062489496496202</c:v>
                </c:pt>
                <c:pt idx="83">
                  <c:v>22.890955066499298</c:v>
                </c:pt>
                <c:pt idx="84">
                  <c:v>22.719420636502502</c:v>
                </c:pt>
                <c:pt idx="85">
                  <c:v>22.647947957337198</c:v>
                </c:pt>
                <c:pt idx="86">
                  <c:v>22.39064631234189</c:v>
                </c:pt>
                <c:pt idx="87">
                  <c:v>22.376351776508798</c:v>
                </c:pt>
                <c:pt idx="88">
                  <c:v>22.238171263455801</c:v>
                </c:pt>
                <c:pt idx="89">
                  <c:v>22.0475774523482</c:v>
                </c:pt>
                <c:pt idx="90">
                  <c:v>21.907491001184098</c:v>
                </c:pt>
                <c:pt idx="91">
                  <c:v>21.833159414852201</c:v>
                </c:pt>
                <c:pt idx="92">
                  <c:v>21.618741377356098</c:v>
                </c:pt>
                <c:pt idx="93">
                  <c:v>21.547268698190798</c:v>
                </c:pt>
                <c:pt idx="94">
                  <c:v>21.4615014831924</c:v>
                </c:pt>
                <c:pt idx="95">
                  <c:v>21.337615505972501</c:v>
                </c:pt>
                <c:pt idx="96">
                  <c:v>21.2613779815294</c:v>
                </c:pt>
                <c:pt idx="97">
                  <c:v>21.075549015699501</c:v>
                </c:pt>
                <c:pt idx="98">
                  <c:v>21.004076336534201</c:v>
                </c:pt>
                <c:pt idx="99">
                  <c:v>20.961192729034899</c:v>
                </c:pt>
                <c:pt idx="100">
                  <c:v>20.761069227372001</c:v>
                </c:pt>
                <c:pt idx="101">
                  <c:v>20.7753637632051</c:v>
                </c:pt>
                <c:pt idx="102">
                  <c:v>20.661007476540501</c:v>
                </c:pt>
                <c:pt idx="103">
                  <c:v>20.718185619872798</c:v>
                </c:pt>
                <c:pt idx="104">
                  <c:v>20.646712940707399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5-49B5-8C72-3DF4C1332850}"/>
            </c:ext>
          </c:extLst>
        </c:ser>
        <c:ser>
          <c:idx val="1"/>
          <c:order val="1"/>
          <c:tx>
            <c:v>Current LCD Cost</c:v>
          </c:tx>
          <c:spPr>
            <a:ln w="19050" cmpd="sng">
              <a:solidFill>
                <a:srgbClr val="296D97"/>
              </a:solidFill>
              <a:prstDash val="sysDash"/>
            </a:ln>
          </c:spPr>
          <c:marker>
            <c:symbol val="none"/>
          </c:marker>
          <c:cat>
            <c:numRef>
              <c:f>'Default Dataset (2).csv'!$A$1:$A$112</c:f>
              <c:numCache>
                <c:formatCode>0%</c:formatCode>
                <c:ptCount val="112"/>
                <c:pt idx="0">
                  <c:v>0.20214129641259601</c:v>
                </c:pt>
                <c:pt idx="1">
                  <c:v>0.209323078298949</c:v>
                </c:pt>
                <c:pt idx="2">
                  <c:v>0.21650658588379301</c:v>
                </c:pt>
                <c:pt idx="3">
                  <c:v>0.22368894300297701</c:v>
                </c:pt>
                <c:pt idx="4">
                  <c:v>0.23087225884354401</c:v>
                </c:pt>
                <c:pt idx="5">
                  <c:v>0.238055382939834</c:v>
                </c:pt>
                <c:pt idx="6">
                  <c:v>0.24523927401323201</c:v>
                </c:pt>
                <c:pt idx="7">
                  <c:v>0.25242201462096903</c:v>
                </c:pt>
                <c:pt idx="8">
                  <c:v>0.25960475522870502</c:v>
                </c:pt>
                <c:pt idx="9">
                  <c:v>0.26678692060361198</c:v>
                </c:pt>
                <c:pt idx="10">
                  <c:v>0.273967456152166</c:v>
                </c:pt>
                <c:pt idx="11">
                  <c:v>0.28114856693355</c:v>
                </c:pt>
                <c:pt idx="12">
                  <c:v>0.28832900660996602</c:v>
                </c:pt>
                <c:pt idx="13">
                  <c:v>0.29550772058789099</c:v>
                </c:pt>
                <c:pt idx="14">
                  <c:v>0.30268547584443201</c:v>
                </c:pt>
                <c:pt idx="15">
                  <c:v>0.30986227237958902</c:v>
                </c:pt>
                <c:pt idx="16">
                  <c:v>0.317038493681916</c:v>
                </c:pt>
                <c:pt idx="17">
                  <c:v>0.324214139751412</c:v>
                </c:pt>
                <c:pt idx="18">
                  <c:v>0.331388827099525</c:v>
                </c:pt>
                <c:pt idx="19">
                  <c:v>0.33856332270335998</c:v>
                </c:pt>
                <c:pt idx="20">
                  <c:v>0.34573628435298198</c:v>
                </c:pt>
                <c:pt idx="21">
                  <c:v>0.35291001297971097</c:v>
                </c:pt>
                <c:pt idx="22">
                  <c:v>0.36008316637360899</c:v>
                </c:pt>
                <c:pt idx="23">
                  <c:v>0.367254594069017</c:v>
                </c:pt>
                <c:pt idx="24">
                  <c:v>0.37442870618429902</c:v>
                </c:pt>
                <c:pt idx="25">
                  <c:v>0.38160051736826001</c:v>
                </c:pt>
                <c:pt idx="26">
                  <c:v>0.38877290378505203</c:v>
                </c:pt>
                <c:pt idx="27">
                  <c:v>0.39594471496901301</c:v>
                </c:pt>
                <c:pt idx="28">
                  <c:v>0.40311690964152702</c:v>
                </c:pt>
                <c:pt idx="29">
                  <c:v>0.41028814559265803</c:v>
                </c:pt>
                <c:pt idx="30">
                  <c:v>0.41746014852089602</c:v>
                </c:pt>
                <c:pt idx="31">
                  <c:v>0.42463138447202697</c:v>
                </c:pt>
                <c:pt idx="32">
                  <c:v>0.431802045190327</c:v>
                </c:pt>
                <c:pt idx="33">
                  <c:v>0.43897270590862802</c:v>
                </c:pt>
                <c:pt idx="34">
                  <c:v>0.44614375011548202</c:v>
                </c:pt>
                <c:pt idx="35">
                  <c:v>0.453313643856675</c:v>
                </c:pt>
                <c:pt idx="36">
                  <c:v>0.46048372934214599</c:v>
                </c:pt>
                <c:pt idx="37">
                  <c:v>0.46765381482761598</c:v>
                </c:pt>
                <c:pt idx="38">
                  <c:v>0.47482370856880901</c:v>
                </c:pt>
                <c:pt idx="39">
                  <c:v>0.48199360231000299</c:v>
                </c:pt>
                <c:pt idx="40">
                  <c:v>0.48916272907408898</c:v>
                </c:pt>
                <c:pt idx="41">
                  <c:v>0.49633319804811299</c:v>
                </c:pt>
                <c:pt idx="42">
                  <c:v>0.50350232481219903</c:v>
                </c:pt>
                <c:pt idx="43">
                  <c:v>0.51067164332056203</c:v>
                </c:pt>
                <c:pt idx="44">
                  <c:v>0.51784172880603196</c:v>
                </c:pt>
                <c:pt idx="45">
                  <c:v>0.52501123905867197</c:v>
                </c:pt>
                <c:pt idx="46">
                  <c:v>0.53217902361282099</c:v>
                </c:pt>
                <c:pt idx="47">
                  <c:v>0.539348533865461</c:v>
                </c:pt>
                <c:pt idx="48">
                  <c:v>0.54651631841961001</c:v>
                </c:pt>
                <c:pt idx="49">
                  <c:v>0.55368563692797301</c:v>
                </c:pt>
                <c:pt idx="50">
                  <c:v>0.56085418845922896</c:v>
                </c:pt>
                <c:pt idx="51">
                  <c:v>0.56802273999048503</c:v>
                </c:pt>
                <c:pt idx="52">
                  <c:v>0.57519148326601799</c:v>
                </c:pt>
                <c:pt idx="53">
                  <c:v>0.58235965130872003</c:v>
                </c:pt>
                <c:pt idx="54">
                  <c:v>0.58952762760714605</c:v>
                </c:pt>
                <c:pt idx="55">
                  <c:v>0.59669675437123204</c:v>
                </c:pt>
                <c:pt idx="56">
                  <c:v>0.60386511415821198</c:v>
                </c:pt>
                <c:pt idx="57">
                  <c:v>0.61103232347952996</c:v>
                </c:pt>
                <c:pt idx="58">
                  <c:v>0.61820125849934005</c:v>
                </c:pt>
                <c:pt idx="59">
                  <c:v>0.62536885130921205</c:v>
                </c:pt>
                <c:pt idx="60">
                  <c:v>0.63253625237480704</c:v>
                </c:pt>
                <c:pt idx="61">
                  <c:v>0.63970499565034</c:v>
                </c:pt>
                <c:pt idx="62">
                  <c:v>0.64687182148310596</c:v>
                </c:pt>
                <c:pt idx="63">
                  <c:v>0.65404056475863803</c:v>
                </c:pt>
                <c:pt idx="64">
                  <c:v>0.66120700710284996</c:v>
                </c:pt>
                <c:pt idx="65">
                  <c:v>0.66837536688982901</c:v>
                </c:pt>
                <c:pt idx="66">
                  <c:v>0.67554295969970102</c:v>
                </c:pt>
                <c:pt idx="67">
                  <c:v>0.68271016902102</c:v>
                </c:pt>
                <c:pt idx="68">
                  <c:v>0.68987910404082997</c:v>
                </c:pt>
                <c:pt idx="69">
                  <c:v>0.69704573812931803</c:v>
                </c:pt>
                <c:pt idx="70">
                  <c:v>0.70421409791629697</c:v>
                </c:pt>
                <c:pt idx="71">
                  <c:v>0.711380348516232</c:v>
                </c:pt>
                <c:pt idx="72">
                  <c:v>0.71854870830321105</c:v>
                </c:pt>
                <c:pt idx="73">
                  <c:v>0.72571476715886896</c:v>
                </c:pt>
                <c:pt idx="74">
                  <c:v>0.73288312694584901</c:v>
                </c:pt>
                <c:pt idx="75">
                  <c:v>0.74004937754578304</c:v>
                </c:pt>
                <c:pt idx="76">
                  <c:v>0.74721773733276298</c:v>
                </c:pt>
                <c:pt idx="77">
                  <c:v>0.75438417967697402</c:v>
                </c:pt>
                <c:pt idx="78">
                  <c:v>0.76155081376546296</c:v>
                </c:pt>
                <c:pt idx="79">
                  <c:v>0.768718981808165</c:v>
                </c:pt>
                <c:pt idx="80">
                  <c:v>0.77588465717527</c:v>
                </c:pt>
                <c:pt idx="81">
                  <c:v>0.78305301696224905</c:v>
                </c:pt>
                <c:pt idx="82">
                  <c:v>0.79021888407362995</c:v>
                </c:pt>
                <c:pt idx="83">
                  <c:v>0.79738628513922505</c:v>
                </c:pt>
                <c:pt idx="84">
                  <c:v>0.80455368620482104</c:v>
                </c:pt>
                <c:pt idx="85">
                  <c:v>0.81171974506047895</c:v>
                </c:pt>
                <c:pt idx="86">
                  <c:v>0.81888829659173501</c:v>
                </c:pt>
                <c:pt idx="87">
                  <c:v>0.82605358847028598</c:v>
                </c:pt>
                <c:pt idx="88">
                  <c:v>0.83322054213256902</c:v>
                </c:pt>
                <c:pt idx="89">
                  <c:v>0.84038819885719995</c:v>
                </c:pt>
                <c:pt idx="90">
                  <c:v>0.84755517808538705</c:v>
                </c:pt>
                <c:pt idx="91">
                  <c:v>0.85472127528990005</c:v>
                </c:pt>
                <c:pt idx="92">
                  <c:v>0.86188925158832597</c:v>
                </c:pt>
                <c:pt idx="93">
                  <c:v>0.86905531044398399</c:v>
                </c:pt>
                <c:pt idx="94">
                  <c:v>0.87622156104391902</c:v>
                </c:pt>
                <c:pt idx="95">
                  <c:v>0.88338832296192504</c:v>
                </c:pt>
                <c:pt idx="96">
                  <c:v>0.89055444573234199</c:v>
                </c:pt>
                <c:pt idx="97">
                  <c:v>0.897722038542214</c:v>
                </c:pt>
                <c:pt idx="98">
                  <c:v>0.90488809739787202</c:v>
                </c:pt>
                <c:pt idx="99">
                  <c:v>0.91205377276497601</c:v>
                </c:pt>
                <c:pt idx="100">
                  <c:v>0.91922155731912603</c:v>
                </c:pt>
                <c:pt idx="101">
                  <c:v>0.92638646570912297</c:v>
                </c:pt>
                <c:pt idx="102">
                  <c:v>0.93355309979761103</c:v>
                </c:pt>
                <c:pt idx="103">
                  <c:v>0.94071743295477805</c:v>
                </c:pt>
                <c:pt idx="104">
                  <c:v>0.94788349181043596</c:v>
                </c:pt>
                <c:pt idx="105">
                  <c:v>0.95504609926911199</c:v>
                </c:pt>
                <c:pt idx="106">
                  <c:v>0.96221043242627902</c:v>
                </c:pt>
                <c:pt idx="107">
                  <c:v>0.96937476558344604</c:v>
                </c:pt>
                <c:pt idx="108">
                  <c:v>0.97653909874061295</c:v>
                </c:pt>
                <c:pt idx="109">
                  <c:v>0.98370343189777998</c:v>
                </c:pt>
                <c:pt idx="110">
                  <c:v>0.990867765054947</c:v>
                </c:pt>
                <c:pt idx="111">
                  <c:v>0.99803209821211403</c:v>
                </c:pt>
              </c:numCache>
            </c:numRef>
          </c:cat>
          <c:val>
            <c:numRef>
              <c:f>'Default Dataset (2).csv'!$C$1:$C$105</c:f>
              <c:numCache>
                <c:formatCode>General</c:formatCode>
                <c:ptCount val="10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20</c:v>
                </c:pt>
                <c:pt idx="40">
                  <c:v>20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20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20</c:v>
                </c:pt>
                <c:pt idx="65">
                  <c:v>20</c:v>
                </c:pt>
                <c:pt idx="66">
                  <c:v>20</c:v>
                </c:pt>
                <c:pt idx="67">
                  <c:v>20</c:v>
                </c:pt>
                <c:pt idx="68">
                  <c:v>20</c:v>
                </c:pt>
                <c:pt idx="69">
                  <c:v>20</c:v>
                </c:pt>
                <c:pt idx="70">
                  <c:v>20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</c:v>
                </c:pt>
                <c:pt idx="76">
                  <c:v>20</c:v>
                </c:pt>
                <c:pt idx="77">
                  <c:v>20</c:v>
                </c:pt>
                <c:pt idx="78">
                  <c:v>20</c:v>
                </c:pt>
                <c:pt idx="79">
                  <c:v>20</c:v>
                </c:pt>
                <c:pt idx="80">
                  <c:v>20</c:v>
                </c:pt>
                <c:pt idx="81">
                  <c:v>20</c:v>
                </c:pt>
                <c:pt idx="82">
                  <c:v>20</c:v>
                </c:pt>
                <c:pt idx="83">
                  <c:v>20</c:v>
                </c:pt>
                <c:pt idx="84">
                  <c:v>20</c:v>
                </c:pt>
                <c:pt idx="85">
                  <c:v>20</c:v>
                </c:pt>
                <c:pt idx="86">
                  <c:v>20</c:v>
                </c:pt>
                <c:pt idx="87">
                  <c:v>20</c:v>
                </c:pt>
                <c:pt idx="88">
                  <c:v>20</c:v>
                </c:pt>
                <c:pt idx="89">
                  <c:v>20</c:v>
                </c:pt>
                <c:pt idx="90">
                  <c:v>20</c:v>
                </c:pt>
                <c:pt idx="91">
                  <c:v>20</c:v>
                </c:pt>
                <c:pt idx="92">
                  <c:v>20</c:v>
                </c:pt>
                <c:pt idx="93">
                  <c:v>20</c:v>
                </c:pt>
                <c:pt idx="94">
                  <c:v>20</c:v>
                </c:pt>
                <c:pt idx="95">
                  <c:v>20</c:v>
                </c:pt>
                <c:pt idx="96">
                  <c:v>20</c:v>
                </c:pt>
                <c:pt idx="97">
                  <c:v>20</c:v>
                </c:pt>
                <c:pt idx="98">
                  <c:v>20</c:v>
                </c:pt>
                <c:pt idx="99">
                  <c:v>20</c:v>
                </c:pt>
                <c:pt idx="100">
                  <c:v>20</c:v>
                </c:pt>
                <c:pt idx="101">
                  <c:v>20</c:v>
                </c:pt>
                <c:pt idx="102">
                  <c:v>20</c:v>
                </c:pt>
                <c:pt idx="103">
                  <c:v>20</c:v>
                </c:pt>
                <c:pt idx="10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65-49B5-8C72-3DF4C1332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smooth val="0"/>
        <c:axId val="-2128202440"/>
        <c:axId val="-2093036056"/>
      </c:lineChart>
      <c:catAx>
        <c:axId val="-2128202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生產規模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:rich>
          </c:tx>
          <c:layout>
            <c:manualLayout>
              <c:xMode val="edge"/>
              <c:yMode val="edge"/>
              <c:x val="0.46792503970694999"/>
              <c:y val="0.90050250862590497"/>
            </c:manualLayout>
          </c:layout>
          <c:overlay val="0"/>
        </c:title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050"/>
            </a:pPr>
            <a:endParaRPr lang="zh-TW"/>
          </a:p>
        </c:txPr>
        <c:crossAx val="-2093036056"/>
        <c:crosses val="autoZero"/>
        <c:auto val="1"/>
        <c:lblAlgn val="ctr"/>
        <c:lblOffset val="100"/>
        <c:tickLblSkip val="10"/>
        <c:noMultiLvlLbl val="0"/>
      </c:catAx>
      <c:valAx>
        <c:axId val="-209303605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title>
          <c:tx>
            <c:rich>
              <a:bodyPr rot="0" vert="eaVert"/>
              <a:lstStyle/>
              <a:p>
                <a:pPr>
                  <a:defRPr sz="1800"/>
                </a:pPr>
                <a:r>
                  <a:rPr lang="zh-TW" altLang="en-US" sz="1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製造商成本</a:t>
                </a:r>
                <a:r>
                  <a:rPr lang="en-US" altLang="zh-TW" sz="1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(USD)</a:t>
                </a:r>
                <a:endPara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:rich>
          </c:tx>
          <c:layout>
            <c:manualLayout>
              <c:xMode val="edge"/>
              <c:yMode val="edge"/>
              <c:x val="1.3917563341925157E-2"/>
              <c:y val="0.263427923006153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50"/>
            </a:pPr>
            <a:endParaRPr lang="zh-TW"/>
          </a:p>
        </c:txPr>
        <c:crossAx val="-21282024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工作表1!$D$2</c:f>
              <c:strCache>
                <c:ptCount val="1"/>
                <c:pt idx="0">
                  <c:v>2017Q2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97A-4ED9-859A-E607316C7633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97A-4ED9-859A-E607316C76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897A-4ED9-859A-E607316C7633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897A-4ED9-859A-E607316C7633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897A-4ED9-859A-E607316C76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工作表1!$C$3:$C$7</c:f>
              <c:strCache>
                <c:ptCount val="5"/>
                <c:pt idx="0">
                  <c:v>手機板</c:v>
                </c:pt>
                <c:pt idx="1">
                  <c:v>PC相關用板</c:v>
                </c:pt>
                <c:pt idx="2">
                  <c:v>軟板、軟硬結合板、SMT</c:v>
                </c:pt>
                <c:pt idx="3">
                  <c:v>網通、基地台</c:v>
                </c:pt>
                <c:pt idx="4">
                  <c:v>其他</c:v>
                </c:pt>
              </c:strCache>
            </c:strRef>
          </c:cat>
          <c:val>
            <c:numRef>
              <c:f>工作表1!$D$3:$D$7</c:f>
              <c:numCache>
                <c:formatCode>0%</c:formatCode>
                <c:ptCount val="5"/>
                <c:pt idx="0">
                  <c:v>0.27</c:v>
                </c:pt>
                <c:pt idx="1">
                  <c:v>0.2</c:v>
                </c:pt>
                <c:pt idx="2">
                  <c:v>0.42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97A-4ED9-859A-E607316C76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600" b="1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產品營收占比</a:t>
            </a:r>
            <a:endParaRPr lang="zh-TW" sz="1600" b="1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876-4E36-AEFB-81B89B053B4B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876-4E36-AEFB-81B89B053B4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4F3C04B1-1A22-4002-A27B-591EBB44874A}" type="CATEGORYNAME">
                      <a:rPr lang="zh-TW" altLang="en-US" sz="1200"/>
                      <a:pPr/>
                      <a:t>[類別名稱]</a:t>
                    </a:fld>
                    <a:r>
                      <a:rPr lang="zh-TW" altLang="en-US" sz="1100" baseline="0"/>
                      <a:t>
</a:t>
                    </a:r>
                    <a:fld id="{4A43CEB4-2B97-48CD-A9F0-9F881D9D1DBA}" type="PERCENTAGE">
                      <a:rPr lang="en-US" altLang="zh-TW" sz="1100" baseline="0"/>
                      <a:pPr/>
                      <a:t>[百分比]</a:t>
                    </a:fld>
                    <a:endParaRPr lang="zh-TW" altLang="en-US" sz="1100" baseline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876-4E36-AEFB-81B89B053B4B}"/>
                </c:ext>
              </c:extLst>
            </c:dLbl>
            <c:dLbl>
              <c:idx val="1"/>
              <c:layout>
                <c:manualLayout>
                  <c:x val="0.12464656341330337"/>
                  <c:y val="8.236011393392427E-2"/>
                </c:manualLayout>
              </c:layout>
              <c:tx>
                <c:rich>
                  <a:bodyPr/>
                  <a:lstStyle/>
                  <a:p>
                    <a:fld id="{29FDAF9F-651D-4241-9B26-C3D319A25B4E}" type="CATEGORYNAME">
                      <a:rPr lang="en-US" altLang="zh-TW" sz="1200"/>
                      <a:pPr/>
                      <a:t>[類別名稱]</a:t>
                    </a:fld>
                    <a:r>
                      <a:rPr lang="en-US" altLang="zh-TW" baseline="0"/>
                      <a:t>
</a:t>
                    </a:r>
                    <a:fld id="{4C9DC0FC-45EB-48D4-9C96-C7D87894AA1E}" type="PERCENTAGE">
                      <a:rPr lang="en-US" altLang="zh-TW" baseline="0"/>
                      <a:pPr/>
                      <a:t>[百分比]</a:t>
                    </a:fld>
                    <a:endParaRPr lang="en-US" altLang="zh-TW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876-4E36-AEFB-81B89B053B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[FPC.xlsx]工作表3!$A$9:$A$10</c:f>
              <c:strCache>
                <c:ptCount val="1"/>
                <c:pt idx="0">
                  <c:v>軟板</c:v>
                </c:pt>
              </c:strCache>
            </c:strRef>
          </c:cat>
          <c:val>
            <c:numRef>
              <c:f>[FPC.xlsx]工作表3!$B$9:$B$10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76-4E36-AEFB-81B89B053B4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39594013361085"/>
          <c:y val="0.84619821456654509"/>
          <c:w val="0.20188424345285483"/>
          <c:h val="0.11946479354320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150A-5109-46DD-8892-4507627E229C}" type="datetimeFigureOut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07C22-7ABB-4F53-B372-6F470CBE58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60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印刷電路板 </a:t>
            </a:r>
            <a:r>
              <a:rPr lang="en-US" altLang="zh-TW" dirty="0" smtClean="0"/>
              <a:t>(Printed Circuit Board)</a:t>
            </a:r>
            <a:r>
              <a:rPr lang="zh-TW" altLang="en-US" dirty="0" smtClean="0"/>
              <a:t> 是組裝電子零組件所使用的基板，用是藉由印刷電路板所形成的電子線路，將各項電子零組件連接在一起，使其發揮整體功能，以達中繼傳輸之目的，</a:t>
            </a:r>
            <a:r>
              <a:rPr lang="zh-TW" altLang="en-US" dirty="0" smtClean="0">
                <a:solidFill>
                  <a:srgbClr val="FF0000"/>
                </a:solidFill>
              </a:rPr>
              <a:t>依材質可分硬板與軟板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>
              <a:latin typeface="+mn-ea"/>
              <a:ea typeface="+mn-ea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19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COG</a:t>
            </a:r>
            <a:r>
              <a:rPr lang="zh-TW" altLang="en-US" dirty="0" smtClean="0"/>
              <a:t> </a:t>
            </a:r>
            <a:r>
              <a:rPr lang="en-US" altLang="zh-TW" dirty="0" smtClean="0"/>
              <a:t>COF</a:t>
            </a:r>
            <a:r>
              <a:rPr lang="zh-TW" altLang="en-US" dirty="0" smtClean="0"/>
              <a:t>放下面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大家有發現</a:t>
            </a:r>
            <a:r>
              <a:rPr lang="en-US" altLang="zh-TW" dirty="0" err="1" smtClean="0"/>
              <a:t>iphoneX</a:t>
            </a:r>
            <a:r>
              <a:rPr lang="en-US" altLang="zh-TW" dirty="0" smtClean="0"/>
              <a:t> </a:t>
            </a:r>
            <a:r>
              <a:rPr lang="zh-TW" altLang="en-US" dirty="0" smtClean="0"/>
              <a:t>取消</a:t>
            </a:r>
            <a:r>
              <a:rPr lang="en-US" altLang="zh-TW" dirty="0" smtClean="0"/>
              <a:t>Home 18:9</a:t>
            </a:r>
          </a:p>
          <a:p>
            <a:r>
              <a:rPr lang="en-US" altLang="zh-TW" dirty="0" smtClean="0"/>
              <a:t>COG</a:t>
            </a:r>
            <a:r>
              <a:rPr lang="zh-TW" altLang="en-US" dirty="0" smtClean="0"/>
              <a:t>無法用在彎曲型的大尺寸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面板上；而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的輕薄、可撓式特性才能符合這趨勢。</a:t>
            </a:r>
            <a:endParaRPr lang="en-US" altLang="zh-TW" dirty="0" smtClean="0"/>
          </a:p>
          <a:p>
            <a:r>
              <a:rPr lang="zh-TW" altLang="en-US" dirty="0" smtClean="0"/>
              <a:t>此外，</a:t>
            </a:r>
            <a:r>
              <a:rPr lang="en-US" altLang="zh-TW" dirty="0" smtClean="0"/>
              <a:t>COG</a:t>
            </a:r>
            <a:r>
              <a:rPr lang="zh-TW" altLang="en-US" dirty="0" smtClean="0"/>
              <a:t>需要空出一定玻璃邊緣，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技術可大幅縮小邊框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實現真正的全面屏。</a:t>
            </a:r>
            <a:endParaRPr lang="en-US" altLang="zh-TW" dirty="0" smtClean="0"/>
          </a:p>
          <a:p>
            <a:r>
              <a:rPr lang="en-US" altLang="zh-TW" dirty="0" smtClean="0"/>
              <a:t>COG</a:t>
            </a:r>
            <a:r>
              <a:rPr lang="zh-TW" altLang="en-US" dirty="0" smtClean="0"/>
              <a:t>無法用在彎曲型的大尺寸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面板上；而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的輕薄、可撓式特性才能符合這趨勢。</a:t>
            </a:r>
            <a:endParaRPr lang="en-US" altLang="zh-TW" dirty="0" smtClean="0"/>
          </a:p>
          <a:p>
            <a:r>
              <a:rPr lang="zh-TW" altLang="en-US" dirty="0" smtClean="0"/>
              <a:t>此外，</a:t>
            </a:r>
            <a:r>
              <a:rPr lang="en-US" altLang="zh-TW" dirty="0" smtClean="0"/>
              <a:t>COG</a:t>
            </a:r>
            <a:r>
              <a:rPr lang="zh-TW" altLang="en-US" dirty="0" smtClean="0"/>
              <a:t>需要空出一定玻璃邊緣，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技術可大幅縮小邊框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實現真正的全面屏。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18: 9</a:t>
            </a:r>
            <a:r>
              <a:rPr lang="zh-TW" altLang="en-US" dirty="0" smtClean="0"/>
              <a:t>全螢幕設計提供更佳的美學設計及實用性，優點之一是手機上方及下方的螢幕空間會增加（面積增加</a:t>
            </a:r>
            <a:r>
              <a:rPr lang="en-US" altLang="zh-TW" dirty="0" smtClean="0"/>
              <a:t>11</a:t>
            </a:r>
            <a:r>
              <a:rPr lang="zh-TW" altLang="en-US" dirty="0" smtClean="0"/>
              <a:t>～</a:t>
            </a:r>
            <a:r>
              <a:rPr lang="en-US" altLang="zh-TW" dirty="0" smtClean="0"/>
              <a:t>13</a:t>
            </a:r>
            <a:r>
              <a:rPr lang="zh-TW" altLang="en-US" dirty="0" smtClean="0"/>
              <a:t>％），可顯示更多文字，也可分隔畫面多工應用。其次是可改善遊戲及</a:t>
            </a:r>
            <a:r>
              <a:rPr lang="en-US" altLang="zh-TW" dirty="0" smtClean="0"/>
              <a:t>VR</a:t>
            </a:r>
            <a:r>
              <a:rPr lang="zh-TW" altLang="en-US" dirty="0" smtClean="0"/>
              <a:t>體驗，因這種比例可以將畫面和觸控區域最大化，體積縮減也讓使用者可以單手操作。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52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已完成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因此領先廠商具有極大的先發優勢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26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全球車用電路板產值 </a:t>
            </a:r>
            <a:r>
              <a:rPr lang="en-US" altLang="zh-TW" dirty="0"/>
              <a:t>CAGR6.6%</a:t>
            </a:r>
          </a:p>
          <a:p>
            <a:r>
              <a:rPr lang="zh-TW" altLang="en-US" dirty="0"/>
              <a:t>全球車用電子在</a:t>
            </a:r>
            <a:r>
              <a:rPr lang="en-US" altLang="zh-TW" dirty="0"/>
              <a:t>2020</a:t>
            </a:r>
            <a:r>
              <a:rPr lang="zh-TW" altLang="en-US" dirty="0"/>
              <a:t>年將達到</a:t>
            </a:r>
            <a:r>
              <a:rPr lang="en-US" altLang="zh-TW" dirty="0"/>
              <a:t>280billion</a:t>
            </a:r>
            <a:r>
              <a:rPr lang="en-US" altLang="zh-TW" baseline="0" dirty="0"/>
              <a:t> </a:t>
            </a:r>
            <a:r>
              <a:rPr lang="en-US" altLang="zh-TW" dirty="0"/>
              <a:t>(https://www.radiantinsights.com/press-release/global-automotive-electronics-market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注意用字，盡量提到詳細數字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實際</a:t>
            </a:r>
            <a:r>
              <a:rPr lang="en-US" altLang="zh-TW" dirty="0" smtClean="0"/>
              <a:t>/</a:t>
            </a:r>
            <a:r>
              <a:rPr lang="zh-TW" altLang="en-US" dirty="0" smtClean="0"/>
              <a:t>預估；資料來源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 </a:t>
            </a:r>
            <a:r>
              <a:rPr lang="zh-TW" altLang="en-US" dirty="0" smtClean="0"/>
              <a:t>成本高 跟 後面的連結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786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全球車用電路板產值 </a:t>
            </a:r>
            <a:r>
              <a:rPr lang="en-US" altLang="zh-TW" dirty="0"/>
              <a:t>CAGR6.6%</a:t>
            </a:r>
          </a:p>
          <a:p>
            <a:r>
              <a:rPr lang="zh-TW" altLang="en-US" dirty="0"/>
              <a:t>全球車用電子在</a:t>
            </a:r>
            <a:r>
              <a:rPr lang="en-US" altLang="zh-TW" dirty="0"/>
              <a:t>2020</a:t>
            </a:r>
            <a:r>
              <a:rPr lang="zh-TW" altLang="en-US" dirty="0"/>
              <a:t>年將達到</a:t>
            </a:r>
            <a:r>
              <a:rPr lang="en-US" altLang="zh-TW" dirty="0"/>
              <a:t>280billion</a:t>
            </a:r>
            <a:r>
              <a:rPr lang="en-US" altLang="zh-TW" baseline="0" dirty="0"/>
              <a:t> </a:t>
            </a:r>
            <a:r>
              <a:rPr lang="en-US" altLang="zh-TW" dirty="0"/>
              <a:t>(https://www.radiantinsights.com/press-release/global-automotive-electronics-market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注意用字，盡量提到詳細數字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實際</a:t>
            </a:r>
            <a:r>
              <a:rPr lang="en-US" altLang="zh-TW" dirty="0" smtClean="0"/>
              <a:t>/</a:t>
            </a:r>
            <a:r>
              <a:rPr lang="zh-TW" altLang="en-US" dirty="0" smtClean="0"/>
              <a:t>預估；資料來源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 </a:t>
            </a:r>
            <a:r>
              <a:rPr lang="zh-TW" altLang="en-US" dirty="0" smtClean="0"/>
              <a:t>成本高 跟 後面的連結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6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因此領先廠商具有極大的先發優勢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42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12119-0151-4AFE-804B-BDFCBD2AB23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3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數字寫出來</a:t>
            </a:r>
            <a:endParaRPr lang="en-US" altLang="zh-TW" dirty="0" smtClean="0"/>
          </a:p>
          <a:p>
            <a:r>
              <a:rPr lang="zh-TW" altLang="en-US" dirty="0" smtClean="0"/>
              <a:t>主要廠商、財務業務與資本市場面指標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86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台灣的技術發展到哪裡 日本的技術發展到哪裡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222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3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產業鏈是非常完整 所以來看技術發展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41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12119-0151-4AFE-804B-BDFCBD2AB23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01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智慧型手機每多一項功能，就需要多一片軟板。</a:t>
            </a:r>
            <a:endParaRPr lang="en-US" altLang="zh-TW" dirty="0" smtClean="0"/>
          </a:p>
          <a:p>
            <a:r>
              <a:rPr lang="zh-TW" altLang="en-US" dirty="0" smtClean="0"/>
              <a:t>這邊可以放詳細整理表格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805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大家有發現</a:t>
            </a:r>
            <a:r>
              <a:rPr lang="en-US" altLang="zh-TW" dirty="0" err="1" smtClean="0"/>
              <a:t>iphoneX</a:t>
            </a:r>
            <a:r>
              <a:rPr lang="en-US" altLang="zh-TW" dirty="0" smtClean="0"/>
              <a:t> </a:t>
            </a:r>
            <a:r>
              <a:rPr lang="zh-TW" altLang="en-US" dirty="0" smtClean="0"/>
              <a:t>取消</a:t>
            </a:r>
            <a:r>
              <a:rPr lang="en-US" altLang="zh-TW" dirty="0" smtClean="0"/>
              <a:t>Home 18:9</a:t>
            </a:r>
          </a:p>
          <a:p>
            <a:r>
              <a:rPr lang="en-US" altLang="zh-TW" dirty="0" smtClean="0"/>
              <a:t>COG</a:t>
            </a:r>
            <a:r>
              <a:rPr lang="zh-TW" altLang="en-US" dirty="0" smtClean="0"/>
              <a:t>無法用在彎曲型的大尺寸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面板上；而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的輕薄、可撓式特性才能符合這趨勢。</a:t>
            </a:r>
            <a:endParaRPr lang="en-US" altLang="zh-TW" dirty="0" smtClean="0"/>
          </a:p>
          <a:p>
            <a:r>
              <a:rPr lang="zh-TW" altLang="en-US" dirty="0" smtClean="0"/>
              <a:t>此外，</a:t>
            </a:r>
            <a:r>
              <a:rPr lang="en-US" altLang="zh-TW" dirty="0" smtClean="0"/>
              <a:t>COG</a:t>
            </a:r>
            <a:r>
              <a:rPr lang="zh-TW" altLang="en-US" dirty="0" smtClean="0"/>
              <a:t>需要空出一定玻璃邊緣，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技術可大幅縮小邊框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實現真正的全面屏。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75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COG</a:t>
            </a:r>
            <a:r>
              <a:rPr lang="zh-TW" altLang="en-US" dirty="0" smtClean="0"/>
              <a:t>無法用在彎曲型的大尺寸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面板上；而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的輕薄、可撓式特性才能符合這趨勢。</a:t>
            </a:r>
            <a:endParaRPr lang="en-US" altLang="zh-TW" dirty="0" smtClean="0"/>
          </a:p>
          <a:p>
            <a:r>
              <a:rPr lang="zh-TW" altLang="en-US" dirty="0" smtClean="0"/>
              <a:t>此外，</a:t>
            </a:r>
            <a:r>
              <a:rPr lang="en-US" altLang="zh-TW" dirty="0" smtClean="0"/>
              <a:t>COG</a:t>
            </a:r>
            <a:r>
              <a:rPr lang="zh-TW" altLang="en-US" dirty="0" smtClean="0"/>
              <a:t>需要空出一定玻璃邊緣，</a:t>
            </a:r>
            <a:r>
              <a:rPr lang="en-US" altLang="zh-TW" dirty="0" smtClean="0"/>
              <a:t>COF</a:t>
            </a:r>
            <a:r>
              <a:rPr lang="zh-TW" altLang="en-US" dirty="0" smtClean="0"/>
              <a:t>技術可大幅縮小邊框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實現真正的全面屏。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5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直接把帶動爆發的產品放在走勢旁邊、對應出貨量與</a:t>
            </a:r>
            <a:r>
              <a:rPr lang="en-US" altLang="zh-TW" dirty="0" smtClean="0"/>
              <a:t>CAGR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 smtClean="0"/>
              <a:t>要標註點就都標註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10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分業務</a:t>
            </a:r>
            <a:r>
              <a:rPr lang="en-US" altLang="zh-TW" dirty="0" smtClean="0"/>
              <a:t>/</a:t>
            </a:r>
            <a:r>
              <a:rPr lang="zh-TW" altLang="en-US" dirty="0" smtClean="0"/>
              <a:t>財務</a:t>
            </a:r>
            <a:r>
              <a:rPr lang="en-US" altLang="zh-TW" dirty="0" smtClean="0"/>
              <a:t>/</a:t>
            </a:r>
            <a:r>
              <a:rPr lang="zh-TW" altLang="en-US" dirty="0" smtClean="0"/>
              <a:t>資本市場面數據，圖片重製</a:t>
            </a:r>
            <a:endParaRPr lang="en-US" altLang="zh-TW" dirty="0" smtClean="0"/>
          </a:p>
          <a:p>
            <a:r>
              <a:rPr lang="en-US" altLang="zh-TW" dirty="0" smtClean="0"/>
              <a:t>OPM</a:t>
            </a:r>
            <a:r>
              <a:rPr lang="zh-TW" altLang="en-US" dirty="0" smtClean="0"/>
              <a:t>高所以原因是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我們憑什麼保持這個地位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3~5</a:t>
            </a:r>
            <a:r>
              <a:rPr lang="zh-TW" altLang="en-US" dirty="0" smtClean="0"/>
              <a:t>年會被取代嗎</a:t>
            </a:r>
            <a:endParaRPr lang="en-US" altLang="zh-TW" dirty="0" smtClean="0"/>
          </a:p>
          <a:p>
            <a:r>
              <a:rPr lang="zh-TW" altLang="en-US" dirty="0" smtClean="0"/>
              <a:t>其他國家迎頭趕上的可能性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2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多一頁先說軟硬板整體趨勢，終端個別主要是啥在帶動以至於技術必須跟著改變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接著才是分開的詳細介紹</a:t>
            </a:r>
            <a:endParaRPr lang="en-US" altLang="zh-TW" dirty="0" smtClean="0"/>
          </a:p>
          <a:p>
            <a:r>
              <a:rPr lang="zh-TW" altLang="en-US" dirty="0" smtClean="0"/>
              <a:t>應用端太廣 找大宗</a:t>
            </a:r>
            <a:r>
              <a:rPr lang="en-US" altLang="zh-TW" dirty="0" smtClean="0"/>
              <a:t>/ </a:t>
            </a:r>
            <a:r>
              <a:rPr lang="zh-TW" altLang="en-US" dirty="0" smtClean="0"/>
              <a:t>平均大小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18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這張建議先放</a:t>
            </a:r>
            <a:endParaRPr lang="en-US" altLang="zh-TW" dirty="0" smtClean="0"/>
          </a:p>
          <a:p>
            <a:r>
              <a:rPr lang="zh-TW" altLang="en-US" dirty="0" smtClean="0"/>
              <a:t>不只續航力、還有其他重要功能元件</a:t>
            </a:r>
            <a:r>
              <a:rPr lang="en-US" altLang="zh-TW" dirty="0" smtClean="0"/>
              <a:t>(3D</a:t>
            </a:r>
            <a:r>
              <a:rPr lang="zh-TW" altLang="en-US" dirty="0" smtClean="0"/>
              <a:t>感測 </a:t>
            </a:r>
            <a:r>
              <a:rPr lang="en-US" altLang="zh-TW" dirty="0" smtClean="0"/>
              <a:t>VR</a:t>
            </a:r>
            <a:r>
              <a:rPr lang="zh-TW" altLang="en-US" dirty="0" smtClean="0"/>
              <a:t> 無線充電</a:t>
            </a:r>
            <a:r>
              <a:rPr lang="en-US" altLang="zh-TW" dirty="0" smtClean="0"/>
              <a:t>)</a:t>
            </a:r>
            <a:r>
              <a:rPr lang="zh-TW" altLang="en-US" dirty="0" smtClean="0"/>
              <a:t>略作說明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9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可以沿用 但可以改 軟板是否在走硬板的路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82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這張建議先放</a:t>
            </a:r>
            <a:endParaRPr lang="en-US" altLang="zh-TW" dirty="0" smtClean="0"/>
          </a:p>
          <a:p>
            <a:r>
              <a:rPr lang="zh-TW" altLang="en-US" dirty="0" smtClean="0"/>
              <a:t>不只續航力、還有其他重要功能元件</a:t>
            </a:r>
            <a:r>
              <a:rPr lang="en-US" altLang="zh-TW" dirty="0" smtClean="0"/>
              <a:t>(3D</a:t>
            </a:r>
            <a:r>
              <a:rPr lang="zh-TW" altLang="en-US" dirty="0" smtClean="0"/>
              <a:t>感測 </a:t>
            </a:r>
            <a:r>
              <a:rPr lang="en-US" altLang="zh-TW" dirty="0" smtClean="0"/>
              <a:t>VR</a:t>
            </a:r>
            <a:r>
              <a:rPr lang="zh-TW" altLang="en-US" dirty="0" smtClean="0"/>
              <a:t> 無線充電</a:t>
            </a:r>
            <a:r>
              <a:rPr lang="en-US" altLang="zh-TW" dirty="0" smtClean="0"/>
              <a:t>)</a:t>
            </a:r>
            <a:r>
              <a:rPr lang="zh-TW" altLang="en-US" dirty="0" smtClean="0"/>
              <a:t>略作說明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56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94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塗藥蟲致 然後呈現的重點可能不一致 穿戴成長高為何不關注穿戴 最差就放結論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07C22-7ABB-4F53-B372-6F470CBE58F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50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5B88-D6F2-4163-8CD2-2E42F9B76339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128789" y="76325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128788" y="898313"/>
            <a:ext cx="880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34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791A-0FD3-4B14-BB8C-8B096B90FDB3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13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81106-DF8C-45B6-94F3-F3998A90BB48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863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0" y="-1"/>
            <a:ext cx="9144000" cy="69342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83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0A8C-308A-4022-91EC-977F31294033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45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F0B1-8231-443A-97EA-A61B4DFA62A4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26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CE5B-CDD9-4F6B-A2BD-36E6101159C6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3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256-73D0-480B-A602-4A47504DC537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13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4B24-CB99-4AC8-9EA5-8932E7F27D74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83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98B2-179E-4E8D-8474-7F0B4CB1BC74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88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A379-9CBD-4877-913C-CCEBFDF6FE74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3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740E-87B1-43AD-AA27-D8BC7A4AAE7C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8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E6378-1F6C-4C58-A5C0-2133C777C2FB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41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366" y="1825625"/>
            <a:ext cx="8384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8B884-656B-4A42-9C56-A8A9A6372541}" type="datetime1">
              <a:rPr lang="zh-TW" altLang="en-US" smtClean="0"/>
              <a:t>2018/2/21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5A8-D43C-4175-977B-FC26E68099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1080345"/>
            <a:ext cx="9144000" cy="5547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0" y="540173"/>
            <a:ext cx="6993228" cy="554771"/>
            <a:chOff x="0" y="0"/>
            <a:chExt cx="8250380" cy="1011383"/>
          </a:xfrm>
        </p:grpSpPr>
        <p:sp>
          <p:nvSpPr>
            <p:cNvPr id="8" name="矩形 7"/>
            <p:cNvSpPr/>
            <p:nvPr/>
          </p:nvSpPr>
          <p:spPr>
            <a:xfrm>
              <a:off x="0" y="1"/>
              <a:ext cx="6359236" cy="1011382"/>
            </a:xfrm>
            <a:prstGeom prst="rect">
              <a:avLst/>
            </a:prstGeom>
            <a:solidFill>
              <a:srgbClr val="273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9" name="＞形箭號 8"/>
            <p:cNvSpPr/>
            <p:nvPr/>
          </p:nvSpPr>
          <p:spPr>
            <a:xfrm>
              <a:off x="6040581" y="0"/>
              <a:ext cx="637309" cy="1011382"/>
            </a:xfrm>
            <a:prstGeom prst="chevron">
              <a:avLst/>
            </a:prstGeom>
            <a:solidFill>
              <a:srgbClr val="273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" name="＞形箭號 9"/>
            <p:cNvSpPr/>
            <p:nvPr/>
          </p:nvSpPr>
          <p:spPr>
            <a:xfrm>
              <a:off x="6338453" y="0"/>
              <a:ext cx="637309" cy="1011382"/>
            </a:xfrm>
            <a:prstGeom prst="chevron">
              <a:avLst/>
            </a:prstGeom>
            <a:solidFill>
              <a:srgbClr val="273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1" name="＞形箭號 10"/>
            <p:cNvSpPr/>
            <p:nvPr/>
          </p:nvSpPr>
          <p:spPr>
            <a:xfrm>
              <a:off x="6975762" y="0"/>
              <a:ext cx="637309" cy="1011382"/>
            </a:xfrm>
            <a:prstGeom prst="chevron">
              <a:avLst/>
            </a:prstGeom>
            <a:solidFill>
              <a:srgbClr val="273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7613071" y="0"/>
              <a:ext cx="637309" cy="1011382"/>
            </a:xfrm>
            <a:prstGeom prst="chevron">
              <a:avLst/>
            </a:prstGeom>
            <a:solidFill>
              <a:srgbClr val="273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5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microsoft.com/office/2007/relationships/hdphoto" Target="../media/hdphoto8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66974"/>
            <a:ext cx="5268686" cy="2625287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7" name="矩形 16"/>
          <p:cNvSpPr/>
          <p:nvPr/>
        </p:nvSpPr>
        <p:spPr>
          <a:xfrm>
            <a:off x="233091" y="3275728"/>
            <a:ext cx="45817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印刷電路板</a:t>
            </a:r>
            <a:r>
              <a:rPr kumimoji="1" lang="en-US" altLang="zh-TW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TW" sz="4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PCB)</a:t>
            </a:r>
            <a:endParaRPr kumimoji="1"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33091" y="4368660"/>
            <a:ext cx="440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楊東翰 王昱雯 鄒鞬隆 馬健原 黃譯德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3500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8788" y="486011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(FPC)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發展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8788" y="1053858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逐漸往輕薄短小發展</a:t>
            </a:r>
            <a:r>
              <a:rPr lang="en-US" altLang="zh-TW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同時整合多功能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67032" y="1716109"/>
            <a:ext cx="9076969" cy="4884283"/>
            <a:chOff x="67032" y="2207330"/>
            <a:chExt cx="9076969" cy="4410223"/>
          </a:xfrm>
        </p:grpSpPr>
        <p:grpSp>
          <p:nvGrpSpPr>
            <p:cNvPr id="2" name="群組 1"/>
            <p:cNvGrpSpPr/>
            <p:nvPr/>
          </p:nvGrpSpPr>
          <p:grpSpPr>
            <a:xfrm>
              <a:off x="67032" y="2574163"/>
              <a:ext cx="9076969" cy="4043390"/>
              <a:chOff x="147089" y="1881936"/>
              <a:chExt cx="8996912" cy="4735617"/>
            </a:xfrm>
          </p:grpSpPr>
          <p:sp>
            <p:nvSpPr>
              <p:cNvPr id="88" name="向右箭號 87"/>
              <p:cNvSpPr/>
              <p:nvPr/>
            </p:nvSpPr>
            <p:spPr>
              <a:xfrm>
                <a:off x="786091" y="1881936"/>
                <a:ext cx="8357910" cy="358640"/>
              </a:xfrm>
              <a:prstGeom prst="rightArrow">
                <a:avLst/>
              </a:prstGeom>
              <a:solidFill>
                <a:srgbClr val="252E3B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760642" y="2487792"/>
                <a:ext cx="1821680" cy="856004"/>
                <a:chOff x="443344" y="2091563"/>
                <a:chExt cx="2092036" cy="85600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484908" y="2091563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文字方塊 12"/>
                <p:cNvSpPr txBox="1"/>
                <p:nvPr/>
              </p:nvSpPr>
              <p:spPr>
                <a:xfrm>
                  <a:off x="443344" y="2288732"/>
                  <a:ext cx="20920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單面軟板</a:t>
                  </a:r>
                </a:p>
              </p:txBody>
            </p:sp>
          </p:grpSp>
          <p:grpSp>
            <p:nvGrpSpPr>
              <p:cNvPr id="20" name="群組 19"/>
              <p:cNvGrpSpPr/>
              <p:nvPr/>
            </p:nvGrpSpPr>
            <p:grpSpPr>
              <a:xfrm>
                <a:off x="5089482" y="2487792"/>
                <a:ext cx="1877777" cy="856004"/>
                <a:chOff x="431009" y="2091563"/>
                <a:chExt cx="2156458" cy="856004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484908" y="2091563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009" y="2295191"/>
                  <a:ext cx="21564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軟硬結合板</a:t>
                  </a:r>
                  <a:endParaRPr lang="zh-TW" altLang="en-US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>
                <a:off x="2961254" y="2487792"/>
                <a:ext cx="1749296" cy="856004"/>
                <a:chOff x="484908" y="2091563"/>
                <a:chExt cx="2008909" cy="856004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484908" y="2091563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5" name="文字方塊 24"/>
                <p:cNvSpPr txBox="1"/>
                <p:nvPr/>
              </p:nvSpPr>
              <p:spPr>
                <a:xfrm>
                  <a:off x="642717" y="2286696"/>
                  <a:ext cx="1717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多層軟</a:t>
                  </a:r>
                  <a:r>
                    <a:rPr lang="zh-TW" altLang="en-US" sz="24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板</a:t>
                  </a:r>
                </a:p>
              </p:txBody>
            </p:sp>
          </p:grpSp>
          <p:grpSp>
            <p:nvGrpSpPr>
              <p:cNvPr id="26" name="群組 25"/>
              <p:cNvGrpSpPr/>
              <p:nvPr/>
            </p:nvGrpSpPr>
            <p:grpSpPr>
              <a:xfrm>
                <a:off x="7124616" y="2487792"/>
                <a:ext cx="1966943" cy="856004"/>
                <a:chOff x="372270" y="2091563"/>
                <a:chExt cx="2258857" cy="856004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84908" y="2091563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72270" y="2303718"/>
                  <a:ext cx="22588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 smtClean="0">
                      <a:solidFill>
                        <a:srgbClr val="FFFF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COF</a:t>
                  </a:r>
                  <a:r>
                    <a:rPr lang="zh-TW" altLang="en-US" sz="2400" b="1" dirty="0" smtClean="0">
                      <a:solidFill>
                        <a:srgbClr val="FFFF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軟板</a:t>
                  </a:r>
                  <a:endParaRPr lang="zh-TW" altLang="en-US" sz="2400" b="1" dirty="0">
                    <a:solidFill>
                      <a:srgbClr val="FFFF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5" name="五邊形 54"/>
              <p:cNvSpPr/>
              <p:nvPr/>
            </p:nvSpPr>
            <p:spPr>
              <a:xfrm>
                <a:off x="786091" y="4070073"/>
                <a:ext cx="1749296" cy="845127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＞形箭號 55"/>
              <p:cNvSpPr/>
              <p:nvPr/>
            </p:nvSpPr>
            <p:spPr>
              <a:xfrm>
                <a:off x="2961253" y="4081794"/>
                <a:ext cx="1749296" cy="858982"/>
              </a:xfrm>
              <a:prstGeom prst="chevr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＞形箭號 56"/>
              <p:cNvSpPr/>
              <p:nvPr/>
            </p:nvSpPr>
            <p:spPr>
              <a:xfrm>
                <a:off x="5136416" y="4096514"/>
                <a:ext cx="1749296" cy="858982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＞形箭號 57"/>
              <p:cNvSpPr/>
              <p:nvPr/>
            </p:nvSpPr>
            <p:spPr>
              <a:xfrm>
                <a:off x="7222698" y="4081794"/>
                <a:ext cx="1749296" cy="858982"/>
              </a:xfrm>
              <a:prstGeom prst="chevron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748492" y="4261803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50</a:t>
                </a:r>
                <a:r>
                  <a:rPr lang="el-GR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μ</a:t>
                </a:r>
                <a:r>
                  <a:rPr lang="en-US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089909" y="4280452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35</a:t>
                </a:r>
                <a:r>
                  <a:rPr lang="el-GR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μ</a:t>
                </a:r>
                <a:r>
                  <a:rPr lang="en-US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375321" y="4261802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25</a:t>
                </a:r>
                <a:r>
                  <a:rPr lang="el-GR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μ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476044" y="4261802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18</a:t>
                </a:r>
                <a:r>
                  <a:rPr lang="el-GR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l-GR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μ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3" name="文字方塊 2"/>
              <p:cNvSpPr txBox="1"/>
              <p:nvPr/>
            </p:nvSpPr>
            <p:spPr>
              <a:xfrm>
                <a:off x="150718" y="2500709"/>
                <a:ext cx="549112" cy="843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400" b="1" dirty="0" smtClean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</a:t>
                </a:r>
                <a:r>
                  <a:rPr lang="zh-TW" altLang="en-US" sz="2400" b="1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類</a:t>
                </a: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47089" y="4051738"/>
                <a:ext cx="549112" cy="843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線距</a:t>
                </a: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148908" y="5693063"/>
                <a:ext cx="549112" cy="843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400" b="1" dirty="0" smtClean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應</a:t>
                </a:r>
                <a:r>
                  <a:rPr lang="zh-TW" altLang="en-US" sz="2400" b="1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</a:t>
                </a: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86090" y="5732800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959699" y="5942229"/>
                <a:ext cx="1495950" cy="48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醫療器具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949919" y="5732800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3123528" y="5942229"/>
                <a:ext cx="1495950" cy="48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大型主機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5026455" y="5733614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135826" y="5957167"/>
                <a:ext cx="1853511" cy="48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筆記型電腦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7212362" y="5739858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227206" y="5957167"/>
                <a:ext cx="17617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無邊框面板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831161" y="2207330"/>
              <a:ext cx="8048486" cy="461665"/>
              <a:chOff x="796834" y="1675336"/>
              <a:chExt cx="8048486" cy="461665"/>
            </a:xfrm>
          </p:grpSpPr>
          <p:sp>
            <p:nvSpPr>
              <p:cNvPr id="34" name="文字方塊 33"/>
              <p:cNvSpPr txBox="1"/>
              <p:nvPr/>
            </p:nvSpPr>
            <p:spPr>
              <a:xfrm>
                <a:off x="796834" y="1675336"/>
                <a:ext cx="1593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1970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3069126" y="1675336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2002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244288" y="1675336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2007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7349370" y="1675336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2017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46" name="文字方塊 45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</a:t>
            </a:r>
            <a:r>
              <a:rPr kumimoji="1" lang="zh-TW" altLang="en-US" sz="2000" b="1" dirty="0" smtClean="0">
                <a:solidFill>
                  <a:srgbClr val="2E75B6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技術發展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19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6429626" y="4855780"/>
            <a:ext cx="2592382" cy="1860331"/>
          </a:xfrm>
          <a:prstGeom prst="round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28789" y="481578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智慧型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手機未來趨勢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789" y="1004416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軟板應用於高解析度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面板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16271" y="1882200"/>
            <a:ext cx="2204830" cy="4493258"/>
            <a:chOff x="1423396" y="1860626"/>
            <a:chExt cx="2204830" cy="4160723"/>
          </a:xfrm>
        </p:grpSpPr>
        <p:grpSp>
          <p:nvGrpSpPr>
            <p:cNvPr id="6" name="群組 5"/>
            <p:cNvGrpSpPr/>
            <p:nvPr/>
          </p:nvGrpSpPr>
          <p:grpSpPr>
            <a:xfrm>
              <a:off x="1423396" y="2520573"/>
              <a:ext cx="2204830" cy="3416320"/>
              <a:chOff x="497750" y="1999852"/>
              <a:chExt cx="2828774" cy="4383103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497750" y="3058510"/>
                <a:ext cx="1105647" cy="211731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4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電池</a:t>
                </a:r>
                <a:endParaRPr lang="zh-TW" altLang="en-US" sz="4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04766" y="1999852"/>
                <a:ext cx="1521758" cy="438310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Any</a:t>
                </a:r>
              </a:p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Layer</a:t>
                </a:r>
              </a:p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HDI</a:t>
                </a:r>
              </a:p>
              <a:p>
                <a:pPr algn="ctr"/>
                <a:endParaRPr lang="en-US" altLang="zh-TW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層</a:t>
                </a:r>
                <a:endParaRPr lang="en-US" altLang="zh-TW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TW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40um</a:t>
                </a:r>
              </a:p>
              <a:p>
                <a:pPr algn="ctr"/>
                <a:endParaRPr lang="en-US" altLang="zh-TW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1694853" y="1860626"/>
              <a:ext cx="1552511" cy="54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Berlin Sans FB Demi" panose="020E0802020502020306" pitchFamily="34" charset="0"/>
                </a:rPr>
                <a:t>iPhone </a:t>
              </a:r>
              <a:r>
                <a:rPr lang="en-US" altLang="zh-TW" sz="2800" dirty="0" smtClean="0">
                  <a:latin typeface="Berlin Sans FB Demi" panose="020E0802020502020306" pitchFamily="34" charset="0"/>
                </a:rPr>
                <a:t>7</a:t>
              </a:r>
              <a:endParaRPr lang="zh-TW" altLang="en-US" sz="2800" dirty="0">
                <a:latin typeface="Berlin Sans FB Demi" panose="020E0802020502020306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691528" y="5498129"/>
              <a:ext cx="1683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LCD</a:t>
              </a:r>
              <a:r>
                <a:rPr lang="zh-TW" altLang="en-US" sz="2800" b="1" dirty="0" smtClean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面板</a:t>
              </a:r>
              <a:endParaRPr lang="zh-TW" altLang="en-US" sz="3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3850219" y="1856978"/>
            <a:ext cx="2164508" cy="4555822"/>
            <a:chOff x="5165727" y="1849276"/>
            <a:chExt cx="2164508" cy="4200058"/>
          </a:xfrm>
        </p:grpSpPr>
        <p:grpSp>
          <p:nvGrpSpPr>
            <p:cNvPr id="15" name="群組 14"/>
            <p:cNvGrpSpPr/>
            <p:nvPr/>
          </p:nvGrpSpPr>
          <p:grpSpPr>
            <a:xfrm>
              <a:off x="5165727" y="2508953"/>
              <a:ext cx="2161778" cy="2677656"/>
              <a:chOff x="4689823" y="1969163"/>
              <a:chExt cx="2773539" cy="3435405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4689823" y="3058510"/>
                <a:ext cx="1105647" cy="211731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4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電池</a:t>
                </a:r>
                <a:endParaRPr lang="zh-TW" altLang="en-US" sz="4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5941604" y="1969163"/>
                <a:ext cx="1521758" cy="34354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類載</a:t>
                </a:r>
                <a:r>
                  <a:rPr lang="zh-TW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板</a:t>
                </a:r>
                <a:endParaRPr lang="en-US" altLang="zh-TW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TW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層</a:t>
                </a:r>
                <a:endParaRPr lang="en-US" altLang="zh-TW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TW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25um</a:t>
                </a:r>
              </a:p>
              <a:p>
                <a:pPr algn="ctr"/>
                <a:endParaRPr lang="en-US" altLang="zh-TW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5541168" y="1849276"/>
              <a:ext cx="1576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Berlin Sans FB Demi" panose="020E0802020502020306" pitchFamily="34" charset="0"/>
                </a:rPr>
                <a:t>iPhone </a:t>
              </a:r>
              <a:r>
                <a:rPr lang="en-US" altLang="zh-TW" sz="2800" dirty="0">
                  <a:latin typeface="Berlin Sans FB Demi" panose="020E0802020502020306" pitchFamily="34" charset="0"/>
                </a:rPr>
                <a:t>X</a:t>
              </a:r>
              <a:endParaRPr lang="zh-TW" altLang="en-US" sz="2800" dirty="0">
                <a:latin typeface="Berlin Sans FB Demi" panose="020E0802020502020306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325683" y="5526114"/>
              <a:ext cx="2004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OLED</a:t>
              </a:r>
              <a:r>
                <a:rPr lang="zh-TW" altLang="en-US" sz="2800" b="1" dirty="0" smtClean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面板</a:t>
              </a:r>
              <a:endParaRPr lang="zh-TW" altLang="en-US" sz="3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5" name="向右箭號 24"/>
          <p:cNvSpPr/>
          <p:nvPr/>
        </p:nvSpPr>
        <p:spPr>
          <a:xfrm>
            <a:off x="2975563" y="4118899"/>
            <a:ext cx="787483" cy="467698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793612" y="5871991"/>
            <a:ext cx="913669" cy="358360"/>
            <a:chOff x="2052139" y="2512009"/>
            <a:chExt cx="1896406" cy="743809"/>
          </a:xfrm>
        </p:grpSpPr>
        <p:cxnSp>
          <p:nvCxnSpPr>
            <p:cNvPr id="30" name="直線接點 29"/>
            <p:cNvCxnSpPr/>
            <p:nvPr/>
          </p:nvCxnSpPr>
          <p:spPr>
            <a:xfrm flipV="1">
              <a:off x="2052139" y="2512010"/>
              <a:ext cx="743808" cy="743808"/>
            </a:xfrm>
            <a:prstGeom prst="line">
              <a:avLst/>
            </a:prstGeom>
            <a:ln w="28575">
              <a:solidFill>
                <a:srgbClr val="252E3B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2795947" y="2512009"/>
              <a:ext cx="1152598" cy="0"/>
            </a:xfrm>
            <a:prstGeom prst="line">
              <a:avLst/>
            </a:prstGeom>
            <a:ln w="28575">
              <a:solidFill>
                <a:srgbClr val="252E3B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6904717" y="5080664"/>
            <a:ext cx="1683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解析度高</a:t>
            </a:r>
            <a:endParaRPr lang="en-US" altLang="zh-TW" sz="2800" b="1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更薄更</a:t>
            </a:r>
            <a:r>
              <a:rPr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輕</a:t>
            </a:r>
            <a:endParaRPr lang="en-US" altLang="zh-TW" sz="2800" b="1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可撓曲性</a:t>
            </a:r>
            <a:endParaRPr lang="en-US" altLang="zh-TW" sz="2800" b="1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>
          <a:xfrm>
            <a:off x="6457950" y="6372117"/>
            <a:ext cx="2057400" cy="365125"/>
          </a:xfrm>
        </p:spPr>
        <p:txBody>
          <a:bodyPr/>
          <a:lstStyle/>
          <a:p>
            <a:fld id="{E4DAA5A8-D43C-4175-977B-FC26E680994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36" name="內容版面配置區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47" b="97908" l="6203" r="94100">
                        <a14:foregroundMark x1="62481" y1="13389" x2="62481" y2="90377"/>
                        <a14:foregroundMark x1="66415" y1="10879" x2="66717" y2="94351"/>
                        <a14:foregroundMark x1="73828" y1="12134" x2="70953" y2="94770"/>
                        <a14:foregroundMark x1="77761" y1="14854" x2="76399" y2="95397"/>
                        <a14:foregroundMark x1="78971" y1="13389" x2="80030" y2="93933"/>
                        <a14:foregroundMark x1="83207" y1="14017" x2="82905" y2="95397"/>
                        <a14:foregroundMark x1="86082" y1="12552" x2="84418" y2="93515"/>
                        <a14:foregroundMark x1="87746" y1="15690" x2="87746" y2="93096"/>
                        <a14:foregroundMark x1="89410" y1="19247" x2="89410" y2="89121"/>
                        <a14:foregroundMark x1="60817" y1="16527" x2="60817" y2="868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86"/>
          <a:stretch/>
        </p:blipFill>
        <p:spPr>
          <a:xfrm>
            <a:off x="773104" y="2093653"/>
            <a:ext cx="2120476" cy="3789947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97" b="90842" l="9974" r="8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67" r="36840"/>
          <a:stretch/>
        </p:blipFill>
        <p:spPr>
          <a:xfrm>
            <a:off x="3944015" y="2093653"/>
            <a:ext cx="1995083" cy="409612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技術發展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53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8788" y="1009706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現已可透過大量生產壓低成本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8789" y="430094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與傳統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LCD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比較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71" y="1823284"/>
            <a:ext cx="7215818" cy="235208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技術發展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052184"/>
              </p:ext>
            </p:extLst>
          </p:nvPr>
        </p:nvGraphicFramePr>
        <p:xfrm>
          <a:off x="1799953" y="4346481"/>
          <a:ext cx="5707752" cy="237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3949863" y="5164646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endParaRPr lang="zh-TW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64281" y="5758395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LCD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3326"/>
            <a:ext cx="4495800" cy="5943599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7" name="矩形 16"/>
          <p:cNvSpPr/>
          <p:nvPr/>
        </p:nvSpPr>
        <p:spPr>
          <a:xfrm>
            <a:off x="206874" y="1143107"/>
            <a:ext cx="2441694" cy="415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產品簡介</a:t>
            </a:r>
            <a:endParaRPr kumimoji="1" lang="en-US" altLang="zh-TW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產業概況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技術發展</a:t>
            </a:r>
            <a:endParaRPr kumimoji="1" lang="en-US" altLang="zh-TW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未來趨勢</a:t>
            </a:r>
            <a:endParaRPr kumimoji="1" lang="en-US" altLang="zh-TW" sz="44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個股推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薦</a:t>
            </a:r>
            <a:endParaRPr kumimoji="1"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866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/>
        </p:nvSpPr>
        <p:spPr>
          <a:xfrm>
            <a:off x="120147" y="512402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終端產品未來需求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20147" y="1038411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3600" b="1" dirty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兩</a:t>
            </a:r>
            <a:r>
              <a:rPr lang="zh-TW" altLang="en-US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大應用</a:t>
            </a:r>
            <a:r>
              <a:rPr lang="en-US" altLang="zh-TW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車用電子</a:t>
            </a:r>
            <a:r>
              <a:rPr lang="zh-TW" altLang="en-US" sz="3600" b="1" dirty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TW" altLang="en-US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智慧型手機</a:t>
            </a:r>
            <a:endParaRPr lang="zh-TW" altLang="en-US" sz="3600" b="1" dirty="0">
              <a:solidFill>
                <a:srgbClr val="27303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3144" r="2866" b="2426"/>
          <a:stretch/>
        </p:blipFill>
        <p:spPr>
          <a:xfrm>
            <a:off x="396240" y="1684742"/>
            <a:ext cx="7467600" cy="496617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產品簡介｜產業概況｜技術發展｜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未來趨勢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37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字方塊 53"/>
          <p:cNvSpPr txBox="1"/>
          <p:nvPr/>
        </p:nvSpPr>
        <p:spPr>
          <a:xfrm>
            <a:off x="128789" y="464417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必須搭配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製程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63115" y="1026868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製程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大幅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縮小邊框</a:t>
            </a:r>
            <a:r>
              <a:rPr lang="en-US" altLang="zh-TW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實現真正的全面屏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產品簡介｜產業概況｜技術發展｜</a:t>
            </a:r>
            <a:r>
              <a:rPr kumimoji="1" lang="zh-TW" altLang="en-US" sz="2000" b="1" dirty="0" smtClean="0">
                <a:solidFill>
                  <a:srgbClr val="2E75B6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未來趨勢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76206" y="1877099"/>
            <a:ext cx="8384147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9" name="內容版面配置區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99" y="1531712"/>
            <a:ext cx="4309118" cy="3204627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348383" y="1993187"/>
            <a:ext cx="930166" cy="13494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135084" y="1993187"/>
            <a:ext cx="1024515" cy="1602606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67" y="4754451"/>
            <a:ext cx="7253417" cy="2056546"/>
          </a:xfrm>
          <a:prstGeom prst="rect">
            <a:avLst/>
          </a:prstGeom>
        </p:spPr>
      </p:pic>
      <p:sp>
        <p:nvSpPr>
          <p:cNvPr id="15" name="投影片編號版面配置區 23"/>
          <p:cNvSpPr>
            <a:spLocks noGrp="1"/>
          </p:cNvSpPr>
          <p:nvPr/>
        </p:nvSpPr>
        <p:spPr>
          <a:xfrm>
            <a:off x="6938350" y="4741914"/>
            <a:ext cx="1638944" cy="290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DAA5A8-D43C-4175-977B-FC26E680994D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607227" y="1663823"/>
            <a:ext cx="2402878" cy="14995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5962693" y="2500613"/>
            <a:ext cx="913669" cy="358360"/>
            <a:chOff x="2052139" y="2512009"/>
            <a:chExt cx="1896406" cy="743809"/>
          </a:xfrm>
        </p:grpSpPr>
        <p:cxnSp>
          <p:nvCxnSpPr>
            <p:cNvPr id="26" name="直線接點 25"/>
            <p:cNvCxnSpPr/>
            <p:nvPr/>
          </p:nvCxnSpPr>
          <p:spPr>
            <a:xfrm flipV="1">
              <a:off x="2052139" y="2512010"/>
              <a:ext cx="743808" cy="74380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2795947" y="2512009"/>
              <a:ext cx="1152598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文字方塊 24"/>
          <p:cNvSpPr txBox="1"/>
          <p:nvPr/>
        </p:nvSpPr>
        <p:spPr>
          <a:xfrm>
            <a:off x="6901900" y="1974542"/>
            <a:ext cx="286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長寬比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18:9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屏占比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81.5%</a:t>
            </a:r>
          </a:p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邊框寬度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1.5mm</a:t>
            </a:r>
          </a:p>
        </p:txBody>
      </p:sp>
      <p:sp>
        <p:nvSpPr>
          <p:cNvPr id="19" name="投影片編號版面配置區 23"/>
          <p:cNvSpPr txBox="1">
            <a:spLocks/>
          </p:cNvSpPr>
          <p:nvPr/>
        </p:nvSpPr>
        <p:spPr>
          <a:xfrm>
            <a:off x="6556152" y="31393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DAA5A8-D43C-4175-977B-FC26E680994D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344011" y="1756744"/>
            <a:ext cx="2402878" cy="14995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1" name="文字方塊 27"/>
          <p:cNvSpPr txBox="1"/>
          <p:nvPr/>
        </p:nvSpPr>
        <p:spPr>
          <a:xfrm>
            <a:off x="638684" y="2067463"/>
            <a:ext cx="286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長寬比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16:9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屏占比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65.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</a:p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邊框寬度 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.5mm</a:t>
            </a:r>
          </a:p>
        </p:txBody>
      </p:sp>
      <p:sp>
        <p:nvSpPr>
          <p:cNvPr id="22" name="投影片編號版面配置區 23"/>
          <p:cNvSpPr txBox="1">
            <a:spLocks/>
          </p:cNvSpPr>
          <p:nvPr/>
        </p:nvSpPr>
        <p:spPr>
          <a:xfrm>
            <a:off x="292936" y="32323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DAA5A8-D43C-4175-977B-FC26E680994D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 flipH="1">
            <a:off x="2525954" y="2500613"/>
            <a:ext cx="913669" cy="358360"/>
            <a:chOff x="2052139" y="2512009"/>
            <a:chExt cx="1896406" cy="743809"/>
          </a:xfrm>
        </p:grpSpPr>
        <p:cxnSp>
          <p:nvCxnSpPr>
            <p:cNvPr id="24" name="直線接點 23"/>
            <p:cNvCxnSpPr/>
            <p:nvPr/>
          </p:nvCxnSpPr>
          <p:spPr>
            <a:xfrm flipV="1">
              <a:off x="2052139" y="2512010"/>
              <a:ext cx="743808" cy="74380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>
              <a:off x="2795947" y="2512009"/>
              <a:ext cx="1152598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8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28789" y="447255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智慧型手機未來趨勢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28788" y="1044029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硬板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類載板 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 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產品簡介｜產業概況｜技術發展｜</a:t>
            </a:r>
            <a:r>
              <a:rPr kumimoji="1" lang="zh-TW" altLang="en-US" sz="2000" b="1" dirty="0" smtClean="0">
                <a:solidFill>
                  <a:srgbClr val="2E75B6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未來趨勢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19" y="1733270"/>
            <a:ext cx="3860708" cy="4855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字方塊 12"/>
          <p:cNvSpPr txBox="1"/>
          <p:nvPr/>
        </p:nvSpPr>
        <p:spPr>
          <a:xfrm>
            <a:off x="6017653" y="4696077"/>
            <a:ext cx="1385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6%</a:t>
            </a:r>
          </a:p>
        </p:txBody>
      </p:sp>
      <p:sp>
        <p:nvSpPr>
          <p:cNvPr id="14" name="向上箭號 13"/>
          <p:cNvSpPr/>
          <p:nvPr/>
        </p:nvSpPr>
        <p:spPr>
          <a:xfrm rot="3600000" flipH="1">
            <a:off x="7279956" y="2563094"/>
            <a:ext cx="256474" cy="956880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486650" y="3833367"/>
            <a:ext cx="1385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15%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-432115" y="2429092"/>
            <a:ext cx="5804084" cy="2874478"/>
            <a:chOff x="-1126683" y="2760341"/>
            <a:chExt cx="6270310" cy="284542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26683" y="2760341"/>
              <a:ext cx="4584589" cy="27556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8" name="群組 17"/>
            <p:cNvGrpSpPr/>
            <p:nvPr/>
          </p:nvGrpSpPr>
          <p:grpSpPr>
            <a:xfrm>
              <a:off x="2514416" y="3539168"/>
              <a:ext cx="326606" cy="164500"/>
              <a:chOff x="2052139" y="2512009"/>
              <a:chExt cx="1896406" cy="743809"/>
            </a:xfrm>
          </p:grpSpPr>
          <p:cxnSp>
            <p:nvCxnSpPr>
              <p:cNvPr id="28" name="直線接點 27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2795947" y="2512009"/>
                <a:ext cx="115259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群組 18"/>
            <p:cNvGrpSpPr/>
            <p:nvPr/>
          </p:nvGrpSpPr>
          <p:grpSpPr>
            <a:xfrm rot="13500000">
              <a:off x="2788647" y="4214091"/>
              <a:ext cx="419406" cy="128101"/>
              <a:chOff x="2052139" y="2512009"/>
              <a:chExt cx="1896406" cy="743809"/>
            </a:xfrm>
          </p:grpSpPr>
          <p:cxnSp>
            <p:nvCxnSpPr>
              <p:cNvPr id="26" name="直線接點 25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>
                <a:off x="2795947" y="2512009"/>
                <a:ext cx="115259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/>
            <p:cNvGrpSpPr/>
            <p:nvPr/>
          </p:nvGrpSpPr>
          <p:grpSpPr>
            <a:xfrm rot="13500000">
              <a:off x="2376213" y="5130417"/>
              <a:ext cx="419407" cy="128101"/>
              <a:chOff x="2052139" y="2512010"/>
              <a:chExt cx="1896409" cy="743808"/>
            </a:xfrm>
          </p:grpSpPr>
          <p:cxnSp>
            <p:nvCxnSpPr>
              <p:cNvPr id="24" name="直線接點 23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2795949" y="2512012"/>
                <a:ext cx="1152599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文字方塊 20"/>
            <p:cNvSpPr txBox="1"/>
            <p:nvPr/>
          </p:nvSpPr>
          <p:spPr>
            <a:xfrm>
              <a:off x="2907843" y="3278320"/>
              <a:ext cx="2173346" cy="69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明年採用</a:t>
              </a:r>
              <a:endParaRPr lang="en-US" altLang="zh-TW" sz="20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TW" sz="2000" b="1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(Samsung S9)</a:t>
              </a:r>
              <a:endParaRPr lang="en-US" altLang="zh-TW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182442" y="4072349"/>
              <a:ext cx="1961185" cy="938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今年採用</a:t>
              </a:r>
              <a:endParaRPr lang="en-US" altLang="zh-TW" sz="20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TW" sz="2000" b="1" dirty="0" smtClean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(iPhone 8, iPhone X)</a:t>
              </a:r>
              <a:endParaRPr lang="en-US" altLang="zh-TW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780636" y="5205655"/>
              <a:ext cx="1798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2019</a:t>
              </a:r>
              <a:r>
                <a:rPr lang="zh-TW" altLang="en-US" sz="2000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年跟進</a:t>
              </a:r>
              <a:endParaRPr lang="en-US" altLang="zh-TW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2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3326"/>
            <a:ext cx="4495800" cy="5943599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7" name="矩形 16"/>
          <p:cNvSpPr/>
          <p:nvPr/>
        </p:nvSpPr>
        <p:spPr>
          <a:xfrm>
            <a:off x="206874" y="1143107"/>
            <a:ext cx="2441694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產品簡介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產業概況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技術發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未來趨勢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個股推</a:t>
            </a:r>
            <a:r>
              <a:rPr kumimoji="1" lang="zh-TW" altLang="en-US" sz="44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薦</a:t>
            </a:r>
            <a:endParaRPr kumimoji="1" lang="en-US" altLang="zh-CN" sz="44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2921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28789" y="1058595"/>
            <a:ext cx="882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智慧型手機帶動硬板與軟板成長</a:t>
            </a:r>
            <a:endParaRPr lang="zh-TW" altLang="en-US" sz="32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8789" y="447256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結論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產品簡介｜產業概況｜技術發展｜未來趨勢｜</a:t>
            </a:r>
            <a:r>
              <a:rPr kumimoji="1" lang="zh-TW" altLang="en-US" sz="2000" b="1" dirty="0" smtClean="0">
                <a:solidFill>
                  <a:srgbClr val="2E75B6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個股推薦</a:t>
            </a:r>
            <a:endParaRPr kumimoji="1" lang="zh-TW" altLang="en-US" sz="2000" b="1" dirty="0">
              <a:solidFill>
                <a:srgbClr val="2E75B6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34077" y="2760958"/>
            <a:ext cx="1986455" cy="255401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4" y="2824551"/>
            <a:ext cx="1604943" cy="192696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581168" y="4815104"/>
            <a:ext cx="177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智慧型手</a:t>
            </a:r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機</a:t>
            </a:r>
            <a:endParaRPr lang="en-US" altLang="zh-TW" sz="2400" b="1" dirty="0" smtClean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3127033" y="2833348"/>
            <a:ext cx="2395145" cy="10982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圓角矩形 43"/>
          <p:cNvSpPr/>
          <p:nvPr/>
        </p:nvSpPr>
        <p:spPr>
          <a:xfrm>
            <a:off x="3127033" y="4087251"/>
            <a:ext cx="2395145" cy="10982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264522" y="3131559"/>
            <a:ext cx="24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硬板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類載板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260361" y="4385938"/>
            <a:ext cx="24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</a:t>
            </a:r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板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板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6147881" y="2833348"/>
            <a:ext cx="2395145" cy="10982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圓角矩形 51"/>
          <p:cNvSpPr/>
          <p:nvPr/>
        </p:nvSpPr>
        <p:spPr>
          <a:xfrm>
            <a:off x="6147880" y="4080960"/>
            <a:ext cx="2395145" cy="10982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2353482" y="3402209"/>
            <a:ext cx="773551" cy="773551"/>
          </a:xfrm>
          <a:prstGeom prst="straightConnector1">
            <a:avLst/>
          </a:prstGeom>
          <a:ln w="38100">
            <a:solidFill>
              <a:srgbClr val="2730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353482" y="4189095"/>
            <a:ext cx="773551" cy="626009"/>
          </a:xfrm>
          <a:prstGeom prst="straightConnector1">
            <a:avLst/>
          </a:prstGeom>
          <a:ln w="38100">
            <a:solidFill>
              <a:srgbClr val="2730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5499279" y="3507811"/>
            <a:ext cx="729400" cy="8703"/>
          </a:xfrm>
          <a:prstGeom prst="straightConnector1">
            <a:avLst/>
          </a:prstGeom>
          <a:ln w="38100">
            <a:solidFill>
              <a:srgbClr val="2730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5534456" y="4742808"/>
            <a:ext cx="729400" cy="8703"/>
          </a:xfrm>
          <a:prstGeom prst="straightConnector1">
            <a:avLst/>
          </a:prstGeom>
          <a:ln w="38100">
            <a:solidFill>
              <a:srgbClr val="2730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6263856" y="3152140"/>
            <a:ext cx="24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華通 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(2313)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6263856" y="4385938"/>
            <a:ext cx="244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臻鼎 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(4958)</a:t>
            </a:r>
          </a:p>
        </p:txBody>
      </p:sp>
    </p:spTree>
    <p:extLst>
      <p:ext uri="{BB962C8B-B14F-4D97-AF65-F5344CB8AC3E}">
        <p14:creationId xmlns:p14="http://schemas.microsoft.com/office/powerpoint/2010/main" val="22181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8789" y="1026664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受惠中國手機類載板，動能強勁</a:t>
            </a:r>
            <a:endParaRPr lang="zh-TW" altLang="en-US" sz="3600" b="1" dirty="0">
              <a:solidFill>
                <a:srgbClr val="27303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496818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華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(2313)</a:t>
            </a:r>
            <a:endParaRPr lang="en-US" altLang="zh-TW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產品簡介｜產業概況｜技術發展｜</a:t>
            </a:r>
            <a:r>
              <a:rPr kumimoji="1" lang="zh-TW" altLang="en-US" sz="2000" b="1" dirty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未來趨勢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</a:t>
            </a:r>
            <a:r>
              <a:rPr kumimoji="1" lang="zh-TW" altLang="en-US" sz="2000" b="1" dirty="0">
                <a:solidFill>
                  <a:srgbClr val="2E75B6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個股推薦</a:t>
            </a: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332232" y="1781154"/>
            <a:ext cx="4056888" cy="1967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sz="1800" dirty="0" smtClean="0"/>
              <a:t>中國手機發展：</a:t>
            </a:r>
          </a:p>
          <a:p>
            <a:pPr algn="just"/>
            <a:r>
              <a:rPr lang="en-US" altLang="zh-TW" sz="1800" dirty="0" smtClean="0"/>
              <a:t>1. </a:t>
            </a:r>
            <a:r>
              <a:rPr lang="zh-TW" altLang="en-US" sz="1800" dirty="0" smtClean="0"/>
              <a:t>多功能化</a:t>
            </a:r>
          </a:p>
          <a:p>
            <a:pPr algn="just"/>
            <a:r>
              <a:rPr lang="en-US" altLang="zh-TW" sz="1800" dirty="0" smtClean="0"/>
              <a:t>OLED</a:t>
            </a:r>
            <a:r>
              <a:rPr lang="zh-TW" altLang="en-US" sz="1800" dirty="0" smtClean="0"/>
              <a:t>面板；</a:t>
            </a:r>
            <a:r>
              <a:rPr lang="en-US" altLang="zh-TW" sz="1800" dirty="0" smtClean="0"/>
              <a:t>3D</a:t>
            </a:r>
            <a:r>
              <a:rPr lang="zh-TW" altLang="en-US" sz="1800" dirty="0" smtClean="0"/>
              <a:t>感測；無線充電；配備三個鏡頭；往</a:t>
            </a:r>
            <a:r>
              <a:rPr lang="en-US" altLang="zh-TW" sz="1800" dirty="0" smtClean="0"/>
              <a:t>AR</a:t>
            </a:r>
            <a:r>
              <a:rPr lang="zh-TW" altLang="en-US" sz="1800" dirty="0" smtClean="0"/>
              <a:t>發展，</a:t>
            </a:r>
            <a:endParaRPr lang="en-US" altLang="zh-TW" sz="1800" dirty="0" smtClean="0"/>
          </a:p>
          <a:p>
            <a:pPr algn="just"/>
            <a:r>
              <a:rPr lang="en-US" altLang="zh-TW" sz="1800" dirty="0" smtClean="0"/>
              <a:t>2. </a:t>
            </a:r>
            <a:r>
              <a:rPr lang="zh-TW" altLang="en-US" sz="1800" dirty="0" smtClean="0"/>
              <a:t>續航力的提升</a:t>
            </a:r>
          </a:p>
          <a:p>
            <a:pPr algn="just"/>
            <a:r>
              <a:rPr lang="zh-TW" altLang="en-US" sz="1800" dirty="0" smtClean="0"/>
              <a:t>搭載</a:t>
            </a:r>
            <a:r>
              <a:rPr lang="en-US" altLang="zh-TW" sz="1800" dirty="0" smtClean="0"/>
              <a:t>4000mAh</a:t>
            </a:r>
            <a:r>
              <a:rPr lang="zh-TW" altLang="en-US" sz="1800" dirty="0" smtClean="0"/>
              <a:t>電池，相比</a:t>
            </a:r>
            <a:r>
              <a:rPr lang="en-US" altLang="zh-TW" sz="1800" dirty="0" smtClean="0"/>
              <a:t>iPhone X</a:t>
            </a:r>
            <a:r>
              <a:rPr lang="zh-TW" altLang="en-US" sz="1800" dirty="0" smtClean="0"/>
              <a:t>（</a:t>
            </a:r>
            <a:r>
              <a:rPr lang="en-US" altLang="zh-TW" sz="1800" dirty="0" smtClean="0"/>
              <a:t>2716mAh</a:t>
            </a:r>
            <a:r>
              <a:rPr lang="zh-TW" altLang="en-US" sz="1800" dirty="0" smtClean="0"/>
              <a:t>）</a:t>
            </a:r>
            <a:endParaRPr lang="zh-TW" altLang="en-US" sz="18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82" y="4564368"/>
            <a:ext cx="3442716" cy="2214923"/>
          </a:xfrm>
          <a:prstGeom prst="rect">
            <a:avLst/>
          </a:prstGeom>
        </p:spPr>
      </p:pic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750459"/>
              </p:ext>
            </p:extLst>
          </p:nvPr>
        </p:nvGraphicFramePr>
        <p:xfrm>
          <a:off x="4304082" y="4206240"/>
          <a:ext cx="4741273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內容版面配置區 2"/>
          <p:cNvSpPr txBox="1">
            <a:spLocks/>
          </p:cNvSpPr>
          <p:nvPr/>
        </p:nvSpPr>
        <p:spPr>
          <a:xfrm>
            <a:off x="300319" y="4206240"/>
            <a:ext cx="866648" cy="368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sz="1800" dirty="0" smtClean="0"/>
              <a:t>線圖</a:t>
            </a:r>
            <a:endParaRPr lang="zh-TW" altLang="en-US" sz="180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05488"/>
              </p:ext>
            </p:extLst>
          </p:nvPr>
        </p:nvGraphicFramePr>
        <p:xfrm>
          <a:off x="4551709" y="1933870"/>
          <a:ext cx="4246018" cy="1815046"/>
        </p:xfrm>
        <a:graphic>
          <a:graphicData uri="http://schemas.openxmlformats.org/drawingml/2006/table">
            <a:tbl>
              <a:tblPr/>
              <a:tblGrid>
                <a:gridCol w="2060362">
                  <a:extLst>
                    <a:ext uri="{9D8B030D-6E8A-4147-A177-3AD203B41FA5}">
                      <a16:colId xmlns:a16="http://schemas.microsoft.com/office/drawing/2014/main" val="3517383156"/>
                    </a:ext>
                  </a:extLst>
                </a:gridCol>
                <a:gridCol w="2185656">
                  <a:extLst>
                    <a:ext uri="{9D8B030D-6E8A-4147-A177-3AD203B41FA5}">
                      <a16:colId xmlns:a16="http://schemas.microsoft.com/office/drawing/2014/main" val="3197587578"/>
                    </a:ext>
                  </a:extLst>
                </a:gridCol>
              </a:tblGrid>
              <a:tr h="248136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華通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altLang="zh-TW" sz="1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Compeq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3042"/>
                  </a:ext>
                </a:extLst>
              </a:tr>
              <a:tr h="19679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8702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股價 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(10/20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收盤價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33.85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80619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資本額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119.18</a:t>
                      </a:r>
                      <a:r>
                        <a:rPr lang="zh-TW" altLang="en-US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億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737447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主產品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HDI</a:t>
                      </a:r>
                      <a:r>
                        <a:rPr lang="zh-TW" altLang="en-US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板、軟硬結合板、軟板、</a:t>
                      </a:r>
                      <a:r>
                        <a:rPr lang="en-US" altLang="zh-TW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SMT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77426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EPS(2016)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1.36</a:t>
                      </a:r>
                      <a:endParaRPr lang="zh-TW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45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7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3326"/>
            <a:ext cx="4495800" cy="5943599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7" name="矩形 16"/>
          <p:cNvSpPr/>
          <p:nvPr/>
        </p:nvSpPr>
        <p:spPr>
          <a:xfrm>
            <a:off x="206874" y="1143107"/>
            <a:ext cx="2441694" cy="415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產品簡介</a:t>
            </a:r>
            <a:endParaRPr kumimoji="1" lang="en-US" altLang="zh-TW" sz="4400" b="1" dirty="0" smtClean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產業概況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技術發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未來趨勢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個股推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薦</a:t>
            </a:r>
            <a:endParaRPr kumimoji="1"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4275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8789" y="1026664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受惠中國手機類載板，動能強勁</a:t>
            </a:r>
            <a:endParaRPr lang="zh-TW" altLang="en-US" sz="3600" b="1" dirty="0">
              <a:solidFill>
                <a:srgbClr val="27303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496818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臻鼎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(4958)</a:t>
            </a:r>
            <a:endParaRPr lang="en-US" altLang="zh-TW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產品簡介｜產業概況｜技術發展｜</a:t>
            </a:r>
            <a:r>
              <a:rPr kumimoji="1" lang="zh-TW" altLang="en-US" sz="2000" b="1" dirty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未來趨勢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</a:t>
            </a:r>
            <a:r>
              <a:rPr kumimoji="1" lang="zh-TW" altLang="en-US" sz="2000" b="1" dirty="0">
                <a:solidFill>
                  <a:srgbClr val="2E75B6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個股推薦</a:t>
            </a:r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405975" y="6295391"/>
            <a:ext cx="2057400" cy="365125"/>
          </a:xfrm>
        </p:spPr>
        <p:txBody>
          <a:bodyPr/>
          <a:lstStyle/>
          <a:p>
            <a:fld id="{E4DAA5A8-D43C-4175-977B-FC26E680994D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1" y="4472650"/>
            <a:ext cx="3574861" cy="2385350"/>
          </a:xfrm>
          <a:prstGeom prst="rect">
            <a:avLst/>
          </a:prstGeom>
        </p:spPr>
      </p:pic>
      <p:graphicFrame>
        <p:nvGraphicFramePr>
          <p:cNvPr id="26" name="圖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173257"/>
              </p:ext>
            </p:extLst>
          </p:nvPr>
        </p:nvGraphicFramePr>
        <p:xfrm>
          <a:off x="4554864" y="4555734"/>
          <a:ext cx="3795051" cy="2219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b="18656"/>
          <a:stretch/>
        </p:blipFill>
        <p:spPr>
          <a:xfrm>
            <a:off x="4653280" y="1970012"/>
            <a:ext cx="4291328" cy="2122537"/>
          </a:xfrm>
          <a:prstGeom prst="rect">
            <a:avLst/>
          </a:prstGeom>
        </p:spPr>
      </p:pic>
      <p:sp>
        <p:nvSpPr>
          <p:cNvPr id="27" name="內容版面配置區 2"/>
          <p:cNvSpPr txBox="1">
            <a:spLocks/>
          </p:cNvSpPr>
          <p:nvPr/>
        </p:nvSpPr>
        <p:spPr>
          <a:xfrm>
            <a:off x="332232" y="2124787"/>
            <a:ext cx="4056888" cy="1967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sz="1800" dirty="0" smtClean="0"/>
              <a:t>中國手機龍頭如華為</a:t>
            </a:r>
            <a:r>
              <a:rPr lang="zh-TW" altLang="en-US" sz="1800" dirty="0"/>
              <a:t>，</a:t>
            </a:r>
            <a:r>
              <a:rPr lang="en-US" altLang="zh-TW" sz="1800" dirty="0" smtClean="0"/>
              <a:t>OPPO</a:t>
            </a:r>
            <a:r>
              <a:rPr lang="zh-TW" altLang="en-US" sz="1800" dirty="0"/>
              <a:t>與</a:t>
            </a:r>
            <a:r>
              <a:rPr lang="en-US" altLang="zh-TW" sz="1800" dirty="0"/>
              <a:t>Vivo</a:t>
            </a:r>
            <a:r>
              <a:rPr lang="zh-TW" altLang="en-US" sz="1800" dirty="0"/>
              <a:t>為臻鼎既有客戶</a:t>
            </a:r>
            <a:r>
              <a:rPr lang="zh-TW" altLang="en-US" sz="1800" dirty="0" smtClean="0"/>
              <a:t>。</a:t>
            </a:r>
            <a:r>
              <a:rPr lang="zh-TW" altLang="en-US" sz="1800" dirty="0"/>
              <a:t>臻鼎</a:t>
            </a:r>
            <a:r>
              <a:rPr lang="zh-TW" altLang="en-US" sz="1800" dirty="0" smtClean="0"/>
              <a:t>產業</a:t>
            </a:r>
            <a:r>
              <a:rPr lang="zh-TW" altLang="en-US" sz="1800" dirty="0"/>
              <a:t>佈局完整，</a:t>
            </a:r>
            <a:r>
              <a:rPr lang="zh-TW" altLang="en-US" sz="1800" dirty="0" smtClean="0"/>
              <a:t>於中</a:t>
            </a:r>
            <a:r>
              <a:rPr lang="zh-TW" altLang="en-US" sz="1800" dirty="0"/>
              <a:t>國</a:t>
            </a:r>
            <a:r>
              <a:rPr lang="zh-TW" altLang="en-US" sz="1800" dirty="0" smtClean="0"/>
              <a:t>各</a:t>
            </a:r>
            <a:r>
              <a:rPr lang="zh-TW" altLang="en-US" sz="1800" dirty="0"/>
              <a:t>經濟重點區域均已完整構</a:t>
            </a:r>
            <a:r>
              <a:rPr lang="zh-TW" altLang="en-US" sz="1800" dirty="0" smtClean="0"/>
              <a:t>建供應鏈。</a:t>
            </a:r>
            <a:endParaRPr lang="en-US" altLang="zh-TW" sz="1800" dirty="0" smtClean="0"/>
          </a:p>
          <a:p>
            <a:pPr marL="0" indent="0" algn="just">
              <a:buNone/>
            </a:pPr>
            <a:r>
              <a:rPr lang="zh-TW" altLang="en-US" sz="1800" dirty="0"/>
              <a:t>臻</a:t>
            </a:r>
            <a:r>
              <a:rPr lang="zh-TW" altLang="en-US" sz="1800" dirty="0" smtClean="0"/>
              <a:t>鼎擁有細線路技術</a:t>
            </a:r>
            <a:r>
              <a:rPr lang="en-US" altLang="zh-TW" sz="1800" dirty="0" smtClean="0"/>
              <a:t>25um</a:t>
            </a:r>
            <a:r>
              <a:rPr lang="zh-TW" altLang="en-US" sz="1800" dirty="0" smtClean="0"/>
              <a:t>，領先中國、台灣軟板廠。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4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66975"/>
            <a:ext cx="4495800" cy="2343150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4" name="矩形 13"/>
          <p:cNvSpPr/>
          <p:nvPr/>
        </p:nvSpPr>
        <p:spPr>
          <a:xfrm>
            <a:off x="7105646" y="3243663"/>
            <a:ext cx="866776" cy="783231"/>
          </a:xfrm>
          <a:prstGeom prst="rect">
            <a:avLst/>
          </a:prstGeom>
          <a:solidFill>
            <a:srgbClr val="02884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186174" y="3257453"/>
            <a:ext cx="1720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kumimoji="1" lang="en-US" altLang="zh-CN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4483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TW" altLang="en-US" sz="2400" dirty="0"/>
              <a:t>認證時間長、成本高，零不良率是國際大廠對於供應商的基本要求。而一般而言，</a:t>
            </a:r>
            <a:r>
              <a:rPr lang="en-US" altLang="zh-TW" sz="2400" dirty="0"/>
              <a:t>PCB </a:t>
            </a:r>
            <a:r>
              <a:rPr lang="zh-TW" altLang="en-US" sz="2400" dirty="0"/>
              <a:t>廠從開始接洽到認證通過汽車板的生產，約需 </a:t>
            </a:r>
            <a:r>
              <a:rPr lang="en-US" altLang="zh-TW" sz="2400" dirty="0" smtClean="0"/>
              <a:t>5</a:t>
            </a:r>
            <a:r>
              <a:rPr lang="zh-TW" altLang="en-US" sz="2400" dirty="0" smtClean="0"/>
              <a:t>～</a:t>
            </a:r>
            <a:r>
              <a:rPr lang="en-US" altLang="zh-TW" sz="2400" dirty="0" smtClean="0"/>
              <a:t>6 </a:t>
            </a:r>
            <a:r>
              <a:rPr lang="zh-TW" altLang="en-US" sz="2400" dirty="0" smtClean="0"/>
              <a:t>年。</a:t>
            </a:r>
            <a:endParaRPr lang="en-US" altLang="zh-CN" sz="2400" dirty="0"/>
          </a:p>
          <a:p>
            <a:pPr algn="just"/>
            <a:r>
              <a:rPr lang="zh-CN" altLang="en-US" sz="2400" dirty="0"/>
              <a:t>由</a:t>
            </a:r>
            <a:r>
              <a:rPr lang="zh-TW" altLang="en-US" sz="2400" dirty="0"/>
              <a:t>於</a:t>
            </a:r>
            <a:r>
              <a:rPr lang="zh-CN" altLang="en-US" sz="2400" dirty="0"/>
              <a:t>汽車産業鏈審核嚴格，</a:t>
            </a:r>
            <a:r>
              <a:rPr lang="zh-TW" altLang="en-US" sz="2400" dirty="0"/>
              <a:t>進入難度高</a:t>
            </a:r>
            <a:r>
              <a:rPr lang="zh-CN" altLang="en-US" sz="2400" dirty="0"/>
              <a:t>，因此汽車電子</a:t>
            </a:r>
            <a:r>
              <a:rPr lang="zh-TW" altLang="en-US" sz="2400" dirty="0"/>
              <a:t>可維持較高</a:t>
            </a:r>
            <a:r>
              <a:rPr lang="zh-CN" altLang="en-US" sz="2400" dirty="0"/>
              <a:t>毛利率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algn="just"/>
            <a:r>
              <a:rPr lang="zh-TW" altLang="en-US" sz="2400" dirty="0"/>
              <a:t>汽車必須能在各國不同的環境條件中維持各項機構功能可靠度，以免危及人身安全，相同的，車用</a:t>
            </a:r>
            <a:r>
              <a:rPr lang="en-US" altLang="zh-TW" sz="2400" dirty="0"/>
              <a:t>PCB</a:t>
            </a:r>
            <a:r>
              <a:rPr lang="zh-TW" altLang="en-US" sz="2400" dirty="0"/>
              <a:t>電路板也必須具備以下特性：</a:t>
            </a:r>
            <a:endParaRPr lang="en-US" altLang="zh-TW" sz="2400" dirty="0"/>
          </a:p>
          <a:p>
            <a:pPr algn="just"/>
            <a:endParaRPr lang="en-US" altLang="zh-TW" sz="2400" dirty="0"/>
          </a:p>
          <a:p>
            <a:endParaRPr lang="en-US" altLang="zh-TW" sz="2400" dirty="0"/>
          </a:p>
          <a:p>
            <a:pPr algn="just"/>
            <a:endParaRPr lang="en-US" altLang="zh-TW" sz="2400" dirty="0"/>
          </a:p>
          <a:p>
            <a:pPr algn="just"/>
            <a:endParaRPr lang="zh-TW" altLang="en-US" sz="2400" dirty="0"/>
          </a:p>
        </p:txBody>
      </p:sp>
      <p:sp>
        <p:nvSpPr>
          <p:cNvPr id="4" name="矩形: 圓角 8">
            <a:extLst>
              <a:ext uri="{FF2B5EF4-FFF2-40B4-BE49-F238E27FC236}">
                <a16:creationId xmlns:a16="http://schemas.microsoft.com/office/drawing/2014/main" id="{935BC414-F5A5-4808-8099-876EA5B6686F}"/>
              </a:ext>
            </a:extLst>
          </p:cNvPr>
          <p:cNvSpPr/>
          <p:nvPr/>
        </p:nvSpPr>
        <p:spPr>
          <a:xfrm>
            <a:off x="1586873" y="4952162"/>
            <a:ext cx="1803812" cy="956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耐熱性</a:t>
            </a:r>
          </a:p>
        </p:txBody>
      </p:sp>
      <p:sp>
        <p:nvSpPr>
          <p:cNvPr id="5" name="矩形: 圓角 9">
            <a:extLst>
              <a:ext uri="{FF2B5EF4-FFF2-40B4-BE49-F238E27FC236}">
                <a16:creationId xmlns:a16="http://schemas.microsoft.com/office/drawing/2014/main" id="{2F24AC60-7C16-47BE-85F8-5ABD738E1CA3}"/>
              </a:ext>
            </a:extLst>
          </p:cNvPr>
          <p:cNvSpPr/>
          <p:nvPr/>
        </p:nvSpPr>
        <p:spPr>
          <a:xfrm>
            <a:off x="3695467" y="4952162"/>
            <a:ext cx="1803812" cy="956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耐久性</a:t>
            </a:r>
          </a:p>
        </p:txBody>
      </p:sp>
      <p:sp>
        <p:nvSpPr>
          <p:cNvPr id="6" name="矩形: 圓角 10">
            <a:extLst>
              <a:ext uri="{FF2B5EF4-FFF2-40B4-BE49-F238E27FC236}">
                <a16:creationId xmlns:a16="http://schemas.microsoft.com/office/drawing/2014/main" id="{25A9B191-2125-4A62-8215-262BEAF7B455}"/>
              </a:ext>
            </a:extLst>
          </p:cNvPr>
          <p:cNvSpPr/>
          <p:nvPr/>
        </p:nvSpPr>
        <p:spPr>
          <a:xfrm>
            <a:off x="5804061" y="4952162"/>
            <a:ext cx="1803812" cy="956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耐震度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可靠度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8789" y="1058595"/>
            <a:ext cx="882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車用電路板市場特性：利基市場，進入難度高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28789" y="447256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用電子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1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46" y="2099945"/>
            <a:ext cx="7087517" cy="4351338"/>
          </a:xfrm>
        </p:spPr>
      </p:pic>
      <p:sp>
        <p:nvSpPr>
          <p:cNvPr id="6" name="文字方塊 5"/>
          <p:cNvSpPr txBox="1"/>
          <p:nvPr/>
        </p:nvSpPr>
        <p:spPr>
          <a:xfrm>
            <a:off x="42487" y="436796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487" y="991179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全球智慧型手機出貨圖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3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4693676" y="2931342"/>
            <a:ext cx="4450324" cy="2204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28788" y="2931342"/>
            <a:ext cx="4256359" cy="2204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本框 6"/>
          <p:cNvSpPr txBox="1"/>
          <p:nvPr/>
        </p:nvSpPr>
        <p:spPr>
          <a:xfrm>
            <a:off x="4321944" y="2492773"/>
            <a:ext cx="1708095" cy="438569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kumimoji="1"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缺點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4841346" y="3011045"/>
            <a:ext cx="4969789" cy="198976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製造成本高</a:t>
            </a:r>
          </a:p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不易自動化大量生產</a:t>
            </a:r>
            <a:endParaRPr lang="en-US" altLang="zh-TW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上游材料為國外大廠寡占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高度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客製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規格化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仰賴經驗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-561000" y="2436386"/>
            <a:ext cx="2301878" cy="438569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kumimoji="1"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優點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13068" y="3010816"/>
            <a:ext cx="4172079" cy="2469895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重量較輕、所佔空間較小</a:t>
            </a:r>
          </a:p>
          <a:p>
            <a:pPr defTabSz="514261">
              <a:lnSpc>
                <a:spcPct val="13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可依空間限制更改形狀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14261">
              <a:lnSpc>
                <a:spcPct val="13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可提高系統之配線密度</a:t>
            </a:r>
          </a:p>
          <a:p>
            <a:pPr defTabSz="514261">
              <a:lnSpc>
                <a:spcPct val="13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可串連多模組達到功能整合</a:t>
            </a:r>
          </a:p>
          <a:p>
            <a:pPr defTabSz="514261">
              <a:lnSpc>
                <a:spcPct val="13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8788" y="436794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(FPC)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的優缺點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28788" y="1022732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儘管擁有可撓曲特性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軟板產業進入障礙高</a:t>
            </a:r>
            <a:endParaRPr lang="en-US" altLang="zh-TW" sz="3600" b="1" dirty="0" smtClean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9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自動駕駛技術的</a:t>
            </a:r>
            <a:r>
              <a:rPr lang="zh-CN" altLang="en-US" sz="2400" dirty="0" smtClean="0"/>
              <a:t>成熟</a:t>
            </a:r>
            <a:r>
              <a:rPr lang="zh-TW" altLang="en-US" sz="2400" dirty="0" smtClean="0"/>
              <a:t>　→　</a:t>
            </a:r>
            <a:r>
              <a:rPr lang="zh-CN" altLang="en-US" sz="2400" dirty="0" smtClean="0"/>
              <a:t>安全</a:t>
            </a:r>
            <a:r>
              <a:rPr lang="zh-CN" altLang="en-US" sz="2400" dirty="0"/>
              <a:t>系統電子化率的提升</a:t>
            </a:r>
            <a:endParaRPr lang="en-US" altLang="zh-TW" sz="2400" dirty="0"/>
          </a:p>
          <a:p>
            <a:pPr algn="just">
              <a:lnSpc>
                <a:spcPct val="110000"/>
              </a:lnSpc>
            </a:pPr>
            <a:r>
              <a:rPr lang="zh-CN" altLang="en-US" sz="2400" dirty="0"/>
              <a:t>新能源汽車的</a:t>
            </a:r>
            <a:r>
              <a:rPr lang="zh-CN" altLang="en-US" sz="2400" dirty="0" smtClean="0"/>
              <a:t>普及</a:t>
            </a:r>
            <a:r>
              <a:rPr lang="zh-TW" altLang="en-US" sz="2400" dirty="0" smtClean="0"/>
              <a:t>　　→　</a:t>
            </a:r>
            <a:r>
              <a:rPr lang="zh-CN" altLang="en-US" sz="2400" dirty="0" smtClean="0"/>
              <a:t>促進</a:t>
            </a:r>
            <a:r>
              <a:rPr lang="zh-CN" altLang="en-US" sz="2400" dirty="0"/>
              <a:t>動力控制系統的應用</a:t>
            </a:r>
            <a:endParaRPr lang="en-US" altLang="zh-CN" sz="2400" dirty="0"/>
          </a:p>
          <a:p>
            <a:pPr algn="just">
              <a:lnSpc>
                <a:spcPct val="110000"/>
              </a:lnSpc>
            </a:pPr>
            <a:r>
              <a:rPr lang="zh-CN" altLang="en-US" sz="2400" dirty="0"/>
              <a:t>這兩大驅動因素將</a:t>
            </a:r>
            <a:r>
              <a:rPr lang="zh-TW" altLang="en-US" sz="2400" dirty="0"/>
              <a:t>大幅</a:t>
            </a:r>
            <a:r>
              <a:rPr lang="zh-CN" altLang="en-US" sz="2400" dirty="0"/>
              <a:t>促進車用 </a:t>
            </a:r>
            <a:r>
              <a:rPr lang="en-US" altLang="zh-CN" sz="2400" dirty="0"/>
              <a:t>PCB </a:t>
            </a:r>
            <a:r>
              <a:rPr lang="zh-CN" altLang="en-US" sz="2400" dirty="0"/>
              <a:t>行業的發展。</a:t>
            </a:r>
            <a:endParaRPr lang="en-US" altLang="zh-CN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10C171-405E-4F5E-AEDB-177AEBE83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2" t="10137" r="5760" b="10480"/>
          <a:stretch/>
        </p:blipFill>
        <p:spPr>
          <a:xfrm>
            <a:off x="4698696" y="3578041"/>
            <a:ext cx="4152274" cy="291714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1061462"/>
            <a:ext cx="9205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車用電路板主要</a:t>
            </a:r>
            <a:r>
              <a:rPr lang="zh-TW" altLang="en-US" sz="32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應用面向：自動駕駛、新能源潮流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512003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用電子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3396268"/>
            <a:ext cx="4159432" cy="3336541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03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28789" y="510434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穿戴裝置帶動軟板發展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0" y="1675124"/>
            <a:ext cx="7537195" cy="4868016"/>
          </a:xfrm>
        </p:spPr>
      </p:pic>
      <p:sp>
        <p:nvSpPr>
          <p:cNvPr id="11" name="文字方塊 10"/>
          <p:cNvSpPr txBox="1"/>
          <p:nvPr/>
        </p:nvSpPr>
        <p:spPr>
          <a:xfrm>
            <a:off x="128789" y="1074960"/>
            <a:ext cx="86228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3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其中以智慧型手錶、醫療及運動用裝置為大宗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4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66" y="1964617"/>
            <a:ext cx="6668325" cy="4331695"/>
          </a:xfrm>
        </p:spPr>
      </p:pic>
      <p:sp>
        <p:nvSpPr>
          <p:cNvPr id="3" name="文字方塊 2"/>
          <p:cNvSpPr txBox="1"/>
          <p:nvPr/>
        </p:nvSpPr>
        <p:spPr>
          <a:xfrm>
            <a:off x="128789" y="1057409"/>
            <a:ext cx="86228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3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穿戴裝置在醫學的應用</a:t>
            </a:r>
            <a:endParaRPr lang="zh-TW" altLang="en-US" sz="33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789" y="427199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6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95738" y="440355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5738" y="1086686"/>
            <a:ext cx="9205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半</a:t>
            </a:r>
            <a:r>
              <a:rPr lang="zh-TW" altLang="en-US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加成法 </a:t>
            </a:r>
            <a:r>
              <a:rPr lang="en-US" altLang="zh-TW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全加成法</a:t>
            </a:r>
            <a:endParaRPr lang="zh-TW" altLang="en-US" sz="32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3" y="2581408"/>
            <a:ext cx="8582955" cy="219554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01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8788" y="478432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8788" y="1033398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的成長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BD3B14-DFFB-4FCC-B262-71B5275D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" y="2380591"/>
            <a:ext cx="4993406" cy="33955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D97CBE-D278-4C55-8DD8-2D963F93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25" y="2581019"/>
            <a:ext cx="3729466" cy="2994660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7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 txBox="1">
            <a:spLocks/>
          </p:cNvSpPr>
          <p:nvPr/>
        </p:nvSpPr>
        <p:spPr>
          <a:xfrm>
            <a:off x="117902" y="1719530"/>
            <a:ext cx="87864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藉由印刷電路板所形成的電子線路，將各項電子零組件連接在</a:t>
            </a:r>
            <a:r>
              <a:rPr lang="zh-TW" altLang="en-US" sz="2400" dirty="0"/>
              <a:t>一起</a:t>
            </a:r>
            <a:r>
              <a:rPr lang="zh-TW" altLang="en-US" sz="2400" dirty="0" smtClean="0"/>
              <a:t>，使</a:t>
            </a:r>
            <a:r>
              <a:rPr lang="zh-TW" altLang="en-US" sz="2400" dirty="0"/>
              <a:t>其發揮整體功能</a:t>
            </a:r>
            <a:r>
              <a:rPr lang="zh-TW" altLang="en-US" sz="2400" dirty="0" smtClean="0"/>
              <a:t>，依</a:t>
            </a:r>
            <a:r>
              <a:rPr lang="zh-TW" altLang="en-US" sz="2400" dirty="0"/>
              <a:t>材質可分硬板與軟板。</a:t>
            </a:r>
          </a:p>
          <a:p>
            <a:endParaRPr lang="zh-TW" altLang="en-US" sz="1800" dirty="0" smtClean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zh-TW" altLang="en-US" sz="1800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850859"/>
            <a:ext cx="9144000" cy="28085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42" y="2376505"/>
            <a:ext cx="2440526" cy="1624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8333" l="1389" r="98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59" y="2571278"/>
            <a:ext cx="1588706" cy="132392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505127"/>
            <a:ext cx="537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印刷電路板</a:t>
            </a:r>
            <a:r>
              <a:rPr lang="en-US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(PCB)</a:t>
            </a: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簡介</a:t>
            </a:r>
            <a:r>
              <a:rPr lang="en-US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TW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1078351"/>
            <a:ext cx="890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2730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印刷電路板是組裝電子零組件所使用的基板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｜產業概況｜技術發展｜未來趨勢｜個股推薦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3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213014" y="1670146"/>
            <a:ext cx="86228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33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9" y="1679669"/>
            <a:ext cx="7954424" cy="200139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16814" y="491040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16814" y="1081681"/>
            <a:ext cx="920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endParaRPr lang="zh-TW" altLang="en-US" sz="32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9" y="3854485"/>
            <a:ext cx="4124984" cy="271561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73" y="3854485"/>
            <a:ext cx="4116139" cy="259216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74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8789" y="453018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BD97CBE-D278-4C55-8DD8-2D963F93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65" y="1825625"/>
            <a:ext cx="5818539" cy="467212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28789" y="999906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使用數據</a:t>
            </a:r>
            <a:endParaRPr lang="zh-TW" altLang="en-US" sz="32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4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71767" y="1767229"/>
            <a:ext cx="8384147" cy="4351338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zh-TW" dirty="0"/>
              <a:t>IC</a:t>
            </a:r>
            <a:r>
              <a:rPr kumimoji="1" lang="zh-TW" altLang="en-US" dirty="0"/>
              <a:t>封裝技術的演進上可以發現</a:t>
            </a:r>
            <a:r>
              <a:rPr kumimoji="1" lang="en-US" altLang="zh-TW" dirty="0"/>
              <a:t>IC</a:t>
            </a:r>
            <a:r>
              <a:rPr kumimoji="1" lang="zh-TW" altLang="en-US" dirty="0"/>
              <a:t>晶片與</a:t>
            </a:r>
            <a:r>
              <a:rPr kumimoji="1" lang="en-US" altLang="zh-TW" dirty="0"/>
              <a:t>PCB</a:t>
            </a:r>
            <a:r>
              <a:rPr kumimoji="1" lang="zh-TW" altLang="en-US" dirty="0"/>
              <a:t>逐漸朝向去「中間化發展</a:t>
            </a:r>
            <a:r>
              <a:rPr kumimoji="1" lang="en-US" altLang="zh-TW" dirty="0"/>
              <a:t>』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zh-TW" altLang="en-US" dirty="0"/>
              <a:t>不同功能得處理器逐漸往模組化的方向發展</a:t>
            </a:r>
            <a:endParaRPr kumimoji="1" lang="en-US" altLang="zh-TW" dirty="0"/>
          </a:p>
          <a:p>
            <a:pPr marL="285750" indent="-285750">
              <a:buFont typeface="Wingdings" charset="2"/>
              <a:buChar char="l"/>
            </a:pPr>
            <a:r>
              <a:rPr kumimoji="1" lang="zh-TW" altLang="en-US" dirty="0"/>
              <a:t>未來趨勢為更小的空間具備大量功能</a:t>
            </a:r>
            <a:r>
              <a:rPr kumimoji="1" lang="en-US" altLang="zh-TW" dirty="0"/>
              <a:t>PCB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28789" y="490412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789" y="1051362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zh-Hant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封裝技術</a:t>
            </a:r>
            <a:r>
              <a:rPr lang="en-US" altLang="zh-Hant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TimeLine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 descr="封裝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8" y="3839604"/>
            <a:ext cx="8335620" cy="267166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9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8789" y="1027724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軟板終端產品使用數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8789" y="493257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26" y="2551368"/>
            <a:ext cx="8341405" cy="255666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386366" y="1825625"/>
            <a:ext cx="8384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mtClean="0"/>
              <a:t>智慧型手機每多一項功能，就必須多採用一片軟板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3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8788" y="510825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8" y="1009660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3600" b="1" dirty="0" err="1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SiP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(System in Package)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與類載板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1915287"/>
            <a:ext cx="8892711" cy="41778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3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l"/>
            </a:pPr>
            <a:r>
              <a:rPr lang="zh-TW" altLang="en-US" dirty="0"/>
              <a:t>成本可較傳統的</a:t>
            </a:r>
            <a:r>
              <a:rPr lang="en-US" altLang="zh-TW" dirty="0"/>
              <a:t>PoP</a:t>
            </a:r>
            <a:r>
              <a:rPr lang="zh-TW" altLang="en-US" dirty="0"/>
              <a:t>封裝至少降低約</a:t>
            </a:r>
            <a:r>
              <a:rPr lang="en-US" altLang="zh-TW" dirty="0"/>
              <a:t>2~3</a:t>
            </a:r>
            <a:r>
              <a:rPr lang="zh-TW" altLang="en-US" dirty="0"/>
              <a:t>成以上</a:t>
            </a:r>
            <a:endParaRPr lang="en-US" altLang="zh-TW" dirty="0"/>
          </a:p>
          <a:p>
            <a:pPr marL="285750" indent="-285750">
              <a:buFont typeface="Wingdings" charset="2"/>
              <a:buChar char="l"/>
            </a:pPr>
            <a:r>
              <a:rPr lang="zh-TW" altLang="en-US" dirty="0" smtClean="0"/>
              <a:t>整合</a:t>
            </a:r>
            <a:r>
              <a:rPr lang="en-US" altLang="zh-TW" dirty="0" smtClean="0"/>
              <a:t>IC</a:t>
            </a:r>
            <a:r>
              <a:rPr lang="zh-TW" altLang="en-US" dirty="0" smtClean="0"/>
              <a:t>市場和</a:t>
            </a:r>
            <a:r>
              <a:rPr lang="en-US" altLang="zh-TW" dirty="0" smtClean="0"/>
              <a:t>PCB</a:t>
            </a:r>
            <a:r>
              <a:rPr lang="zh-TW" altLang="en-US" dirty="0" smtClean="0"/>
              <a:t>市場（去除</a:t>
            </a:r>
            <a:r>
              <a:rPr lang="en-US" altLang="zh-TW" dirty="0" smtClean="0"/>
              <a:t>IC</a:t>
            </a:r>
            <a:r>
              <a:rPr lang="zh-TW" altLang="en-US" dirty="0" smtClean="0"/>
              <a:t>載板）</a:t>
            </a:r>
            <a:endParaRPr lang="en-US" altLang="zh-TW" dirty="0"/>
          </a:p>
          <a:p>
            <a:pPr marL="285750" indent="-285750">
              <a:buFont typeface="Wingdings" charset="2"/>
              <a:buChar char="l"/>
            </a:pPr>
            <a:r>
              <a:rPr lang="zh-TW" altLang="en-US" dirty="0"/>
              <a:t>應用於手機</a:t>
            </a:r>
            <a:r>
              <a:rPr lang="en-US" altLang="zh-TW" dirty="0"/>
              <a:t>AP</a:t>
            </a:r>
            <a:r>
              <a:rPr lang="zh-TW" altLang="en-US" dirty="0"/>
              <a:t>或其他</a:t>
            </a:r>
            <a:r>
              <a:rPr lang="en-US" altLang="zh-TW" dirty="0"/>
              <a:t>RF</a:t>
            </a:r>
            <a:r>
              <a:rPr lang="zh-TW" altLang="en-US" dirty="0"/>
              <a:t>、電源管理</a:t>
            </a:r>
            <a:r>
              <a:rPr lang="en-US" altLang="zh-TW" dirty="0"/>
              <a:t>IC</a:t>
            </a:r>
            <a:r>
              <a:rPr lang="zh-TW" altLang="en-US" dirty="0" smtClean="0"/>
              <a:t>等應</a:t>
            </a:r>
            <a:r>
              <a:rPr lang="zh-TW" altLang="en-US" dirty="0"/>
              <a:t>用市場</a:t>
            </a:r>
          </a:p>
          <a:p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7803" y="502189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7803" y="1010592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Integrated </a:t>
            </a:r>
            <a:r>
              <a:rPr lang="en-US" altLang="zh-Hant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Fan-out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TW" sz="3600" b="1" dirty="0" err="1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製程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84974"/>
              </p:ext>
            </p:extLst>
          </p:nvPr>
        </p:nvGraphicFramePr>
        <p:xfrm>
          <a:off x="511123" y="3486751"/>
          <a:ext cx="7833028" cy="11611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05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4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476">
                <a:tc>
                  <a:txBody>
                    <a:bodyPr/>
                    <a:lstStyle/>
                    <a:p>
                      <a:endParaRPr lang="zh-TW" altLang="en-US" dirty="0">
                        <a:ea typeface="Adobe 繁黑體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ea typeface="Adobe 繁黑體 Std B"/>
                        </a:rPr>
                        <a:t>效能（接腳）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ea typeface="Adobe 繁黑體 Std B"/>
                        </a:rPr>
                        <a:t>散熱（熱電阻）</a:t>
                      </a:r>
                      <a:endParaRPr lang="en-US" altLang="zh-TW" b="0" dirty="0" smtClean="0">
                        <a:ea typeface="Adobe 繁黑體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ea typeface="Adobe 繁黑體 Std B"/>
                        </a:rPr>
                        <a:t>連結損失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ea typeface="Adobe 繁黑體 Std B"/>
                        </a:rPr>
                        <a:t>電力節省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ea typeface="Adobe 繁黑體 Std B"/>
                        </a:rPr>
                        <a:t>FC-BGA</a:t>
                      </a:r>
                      <a:endParaRPr lang="zh-TW" altLang="en-US" b="1" dirty="0" smtClean="0">
                        <a:ea typeface="Adobe 繁黑體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ea typeface="Adobe 繁黑體 Std B"/>
                        </a:rPr>
                        <a:t>中等（</a:t>
                      </a:r>
                      <a:r>
                        <a:rPr lang="en-US" altLang="zh-TW" dirty="0" smtClean="0">
                          <a:ea typeface="Adobe 繁黑體 Std B"/>
                        </a:rPr>
                        <a:t>961</a:t>
                      </a:r>
                      <a:r>
                        <a:rPr lang="zh-TW" altLang="en-US" dirty="0" smtClean="0">
                          <a:ea typeface="Adobe 繁黑體 Std B"/>
                        </a:rPr>
                        <a:t>）</a:t>
                      </a:r>
                      <a:endParaRPr lang="zh-TW" altLang="en-US" dirty="0">
                        <a:ea typeface="Adobe 繁黑體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ea typeface="Adobe 繁黑體 Std B"/>
                        </a:rPr>
                        <a:t>中等（</a:t>
                      </a:r>
                      <a:r>
                        <a:rPr lang="en-US" altLang="zh-TW" dirty="0" smtClean="0">
                          <a:ea typeface="Adobe 繁黑體 Std B"/>
                        </a:rPr>
                        <a:t>32.5</a:t>
                      </a:r>
                      <a:r>
                        <a:rPr lang="en-US" altLang="zh-TW" baseline="0" dirty="0" smtClean="0">
                          <a:ea typeface="Adobe 繁黑體 Std B"/>
                        </a:rPr>
                        <a:t> C/W</a:t>
                      </a:r>
                      <a:r>
                        <a:rPr lang="zh-TW" altLang="en-US" dirty="0" smtClean="0">
                          <a:ea typeface="Adobe 繁黑體 Std B"/>
                        </a:rPr>
                        <a:t>）</a:t>
                      </a:r>
                      <a:endParaRPr lang="zh-TW" altLang="en-US" dirty="0">
                        <a:ea typeface="Adobe 繁黑體 Std 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ea typeface="Adobe 繁黑體 Std B"/>
                        </a:rP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a typeface="Adobe 繁黑體 Std B"/>
                        </a:rPr>
                        <a:t>NA</a:t>
                      </a:r>
                      <a:endParaRPr lang="zh-TW" altLang="en-US" dirty="0">
                        <a:ea typeface="Adobe 繁黑體 Std B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ea typeface="Adobe 繁黑體 Std B"/>
                        </a:rPr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ea typeface="Adobe 繁黑體 Std B"/>
                        </a:rPr>
                        <a:t>高（</a:t>
                      </a:r>
                      <a:r>
                        <a:rPr lang="en-US" altLang="zh-TW" dirty="0" smtClean="0">
                          <a:ea typeface="Adobe 繁黑體 Std B"/>
                        </a:rPr>
                        <a:t>1400</a:t>
                      </a:r>
                      <a:r>
                        <a:rPr lang="zh-TW" altLang="en-US" dirty="0" smtClean="0">
                          <a:ea typeface="Adobe 繁黑體 Std B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ea typeface="Adobe 繁黑體 Std B"/>
                        </a:rPr>
                        <a:t>強（</a:t>
                      </a:r>
                      <a:r>
                        <a:rPr lang="en-US" altLang="zh-TW" dirty="0" smtClean="0">
                          <a:ea typeface="Adobe 繁黑體 Std B"/>
                        </a:rPr>
                        <a:t>28.0 C/W</a:t>
                      </a:r>
                      <a:r>
                        <a:rPr lang="zh-TW" altLang="en-US" dirty="0" smtClean="0">
                          <a:ea typeface="Adobe 繁黑體 Std B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ea typeface="Adobe 繁黑體 Std B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a typeface="Adobe 繁黑體 Std B"/>
                        </a:rPr>
                        <a:t>19 %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896244" y="55780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443371" y="4883866"/>
            <a:ext cx="6124978" cy="1781234"/>
            <a:chOff x="2540720" y="4948166"/>
            <a:chExt cx="6124978" cy="1781234"/>
          </a:xfrm>
        </p:grpSpPr>
        <p:pic>
          <p:nvPicPr>
            <p:cNvPr id="8" name="圖片 7" descr="f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3" b="16465"/>
            <a:stretch/>
          </p:blipFill>
          <p:spPr>
            <a:xfrm>
              <a:off x="2540720" y="4948166"/>
              <a:ext cx="6124978" cy="1417538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3102930" y="6349628"/>
              <a:ext cx="1977515" cy="379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 smtClean="0"/>
                <a:t>Multi-Chip Module</a:t>
              </a:r>
              <a:endParaRPr kumimoji="1" lang="zh-TW" altLang="en-US" b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75642" y="6333553"/>
              <a:ext cx="11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 smtClean="0"/>
                <a:t>InFO-WLP</a:t>
              </a:r>
              <a:endParaRPr kumimoji="1" lang="zh-TW" altLang="en-US" b="1" dirty="0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9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zh-TW" dirty="0" err="1" smtClean="0"/>
              <a:t>SiP</a:t>
            </a:r>
            <a:r>
              <a:rPr kumimoji="1" lang="zh-TW" altLang="en-US" dirty="0"/>
              <a:t>封裝</a:t>
            </a:r>
            <a:r>
              <a:rPr kumimoji="1" lang="zh-TW" altLang="en-US" dirty="0" smtClean="0"/>
              <a:t>技術可將</a:t>
            </a:r>
            <a:r>
              <a:rPr kumimoji="1" lang="zh-TW" altLang="en-US" dirty="0"/>
              <a:t>不同功能的處理器一起封裝</a:t>
            </a:r>
            <a:endParaRPr kumimoji="1" lang="en-US" altLang="zh-TW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zh-TW" dirty="0">
                <a:solidFill>
                  <a:srgbClr val="000000"/>
                </a:solidFill>
              </a:rPr>
              <a:t>SMT</a:t>
            </a:r>
            <a:r>
              <a:rPr kumimoji="1" lang="zh-TW" altLang="en-US" dirty="0">
                <a:solidFill>
                  <a:srgbClr val="000000"/>
                </a:solidFill>
              </a:rPr>
              <a:t>流程全部整合入</a:t>
            </a:r>
            <a:r>
              <a:rPr kumimoji="1" lang="en-US" altLang="zh-TW" dirty="0">
                <a:solidFill>
                  <a:srgbClr val="000000"/>
                </a:solidFill>
              </a:rPr>
              <a:t>IC</a:t>
            </a:r>
            <a:r>
              <a:rPr kumimoji="1" lang="zh-TW" altLang="en-US" dirty="0">
                <a:solidFill>
                  <a:srgbClr val="000000"/>
                </a:solidFill>
              </a:rPr>
              <a:t>封裝，並採用</a:t>
            </a:r>
            <a:r>
              <a:rPr kumimoji="1" lang="en-US" altLang="zh-TW" dirty="0">
                <a:solidFill>
                  <a:srgbClr val="000000"/>
                </a:solidFill>
              </a:rPr>
              <a:t>IC</a:t>
            </a:r>
            <a:r>
              <a:rPr kumimoji="1" lang="zh-TW" altLang="en-US" dirty="0">
                <a:solidFill>
                  <a:srgbClr val="000000"/>
                </a:solidFill>
              </a:rPr>
              <a:t>載板代替</a:t>
            </a:r>
            <a:r>
              <a:rPr kumimoji="1" lang="en-US" altLang="zh-TW" dirty="0">
                <a:solidFill>
                  <a:srgbClr val="000000"/>
                </a:solidFill>
              </a:rPr>
              <a:t>PCB</a:t>
            </a:r>
            <a:r>
              <a:rPr kumimoji="1" lang="zh-TW" altLang="en-US" dirty="0">
                <a:solidFill>
                  <a:srgbClr val="000000"/>
                </a:solidFill>
              </a:rPr>
              <a:t>主板</a:t>
            </a:r>
            <a:endParaRPr kumimoji="1" lang="en-US" altLang="zh-TW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1" lang="zh-TW" altLang="en-US" dirty="0">
                <a:solidFill>
                  <a:srgbClr val="000000"/>
                </a:solidFill>
              </a:rPr>
              <a:t>封裝</a:t>
            </a:r>
            <a:r>
              <a:rPr kumimoji="1" lang="zh-TW" altLang="en-US" dirty="0" smtClean="0">
                <a:solidFill>
                  <a:srgbClr val="000000"/>
                </a:solidFill>
              </a:rPr>
              <a:t>廠商將取代</a:t>
            </a:r>
            <a:r>
              <a:rPr kumimoji="1" lang="en-US" altLang="zh-TW" dirty="0">
                <a:solidFill>
                  <a:srgbClr val="000000"/>
                </a:solidFill>
              </a:rPr>
              <a:t>PCB</a:t>
            </a:r>
            <a:r>
              <a:rPr kumimoji="1" lang="zh-TW" altLang="en-US" dirty="0">
                <a:solidFill>
                  <a:srgbClr val="000000"/>
                </a:solidFill>
              </a:rPr>
              <a:t>板的製造廠商 </a:t>
            </a:r>
            <a:endParaRPr kumimoji="1" lang="en-US" altLang="zh-TW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7815" y="484197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7815" y="1031462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3600" b="1" dirty="0" err="1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SiP</a:t>
            </a:r>
            <a:r>
              <a:rPr lang="zh-Hant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封裝流程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50166" y="4005689"/>
            <a:ext cx="8247688" cy="2533822"/>
            <a:chOff x="327380" y="1347222"/>
            <a:chExt cx="7616424" cy="2469017"/>
          </a:xfrm>
        </p:grpSpPr>
        <p:grpSp>
          <p:nvGrpSpPr>
            <p:cNvPr id="7" name="群組 6"/>
            <p:cNvGrpSpPr/>
            <p:nvPr/>
          </p:nvGrpSpPr>
          <p:grpSpPr>
            <a:xfrm>
              <a:off x="327380" y="1347222"/>
              <a:ext cx="7616424" cy="1227804"/>
              <a:chOff x="327380" y="1957388"/>
              <a:chExt cx="7616424" cy="122780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327380" y="1957388"/>
                <a:ext cx="1358388" cy="309902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kumimoji="1" lang="zh-TW" altLang="en-US" sz="1600" b="1" dirty="0" smtClean="0">
                    <a:ea typeface="Adobe 繁黑體 Std B"/>
                  </a:rPr>
                  <a:t>過去產業鏈</a:t>
                </a:r>
                <a:endParaRPr kumimoji="1" lang="zh-TW" altLang="en-US" sz="1600" b="1" dirty="0">
                  <a:ea typeface="Adobe 繁黑體 Std B"/>
                </a:endParaRPr>
              </a:p>
            </p:txBody>
          </p:sp>
          <p:pic>
            <p:nvPicPr>
              <p:cNvPr id="12" name="圖片 11" descr="產業鏈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820" y="2120358"/>
                <a:ext cx="7364984" cy="1064834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327380" y="2575026"/>
              <a:ext cx="3756248" cy="1241213"/>
              <a:chOff x="327380" y="2949215"/>
              <a:chExt cx="3756248" cy="1241213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327380" y="2949215"/>
                <a:ext cx="1358388" cy="309902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kumimoji="1" lang="en-US" altLang="zh-TW" sz="1600" b="1" dirty="0">
                    <a:ea typeface="Adobe 繁黑體 Std B"/>
                  </a:rPr>
                  <a:t> </a:t>
                </a:r>
                <a:r>
                  <a:rPr kumimoji="1" lang="en-US" altLang="zh-TW" sz="1600" b="1" dirty="0" err="1" smtClean="0">
                    <a:ea typeface="Adobe 繁黑體 Std B"/>
                  </a:rPr>
                  <a:t>SiP</a:t>
                </a:r>
                <a:r>
                  <a:rPr kumimoji="1" lang="zh-TW" altLang="en-US" sz="1600" b="1" dirty="0" smtClean="0">
                    <a:ea typeface="Adobe 繁黑體 Std B"/>
                  </a:rPr>
                  <a:t>產業鏈</a:t>
                </a:r>
                <a:endParaRPr kumimoji="1" lang="zh-TW" altLang="en-US" sz="1600" b="1" dirty="0">
                  <a:ea typeface="Adobe 繁黑體 Std B"/>
                </a:endParaRPr>
              </a:p>
            </p:txBody>
          </p:sp>
          <p:pic>
            <p:nvPicPr>
              <p:cNvPr id="10" name="圖片 9" descr="產業鍊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820" y="3118492"/>
                <a:ext cx="3504808" cy="1071936"/>
              </a:xfrm>
              <a:prstGeom prst="rect">
                <a:avLst/>
              </a:prstGeom>
            </p:spPr>
          </p:pic>
        </p:grpSp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9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8789" y="472686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附錄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789" y="1039744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SiP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封裝優點：成本低、效能好、上市快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490103" y="1919439"/>
            <a:ext cx="7766574" cy="3805820"/>
            <a:chOff x="433100" y="859862"/>
            <a:chExt cx="6275661" cy="3950519"/>
          </a:xfrm>
        </p:grpSpPr>
        <p:grpSp>
          <p:nvGrpSpPr>
            <p:cNvPr id="66" name="群組 65"/>
            <p:cNvGrpSpPr/>
            <p:nvPr/>
          </p:nvGrpSpPr>
          <p:grpSpPr>
            <a:xfrm>
              <a:off x="433100" y="859862"/>
              <a:ext cx="6275661" cy="3814447"/>
              <a:chOff x="1334858" y="365122"/>
              <a:chExt cx="7203370" cy="4372638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2488122" y="365122"/>
                <a:ext cx="6050106" cy="4372638"/>
                <a:chOff x="613128" y="146133"/>
                <a:chExt cx="6050106" cy="4372638"/>
              </a:xfrm>
            </p:grpSpPr>
            <p:sp>
              <p:nvSpPr>
                <p:cNvPr id="74" name="文字方塊 73"/>
                <p:cNvSpPr txBox="1"/>
                <p:nvPr/>
              </p:nvSpPr>
              <p:spPr>
                <a:xfrm>
                  <a:off x="1086690" y="174191"/>
                  <a:ext cx="7818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2400" b="1" dirty="0" smtClean="0">
                      <a:ea typeface="Adobe 繁黑體 Std B"/>
                    </a:rPr>
                    <a:t>TSV</a:t>
                  </a:r>
                  <a:endParaRPr kumimoji="1" lang="zh-TW" altLang="en-US" sz="2400" b="1" dirty="0">
                    <a:ea typeface="Adobe 繁黑體 Std B"/>
                  </a:endParaRPr>
                </a:p>
              </p:txBody>
            </p:sp>
            <p:sp>
              <p:nvSpPr>
                <p:cNvPr id="75" name="文字方塊 74"/>
                <p:cNvSpPr txBox="1"/>
                <p:nvPr/>
              </p:nvSpPr>
              <p:spPr>
                <a:xfrm>
                  <a:off x="3192051" y="146133"/>
                  <a:ext cx="781889" cy="5493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2400" b="1" dirty="0" smtClean="0">
                      <a:ea typeface="Adobe 繁黑體 Std B"/>
                    </a:rPr>
                    <a:t>SoC</a:t>
                  </a:r>
                  <a:endParaRPr kumimoji="1" lang="zh-TW" altLang="en-US" sz="2400" b="1" dirty="0">
                    <a:ea typeface="Adobe 繁黑體 Std B"/>
                  </a:endParaRPr>
                </a:p>
              </p:txBody>
            </p:sp>
            <p:sp>
              <p:nvSpPr>
                <p:cNvPr id="76" name="文字方塊 75"/>
                <p:cNvSpPr txBox="1"/>
                <p:nvPr/>
              </p:nvSpPr>
              <p:spPr>
                <a:xfrm>
                  <a:off x="5315220" y="184495"/>
                  <a:ext cx="7818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2400" b="1" dirty="0" smtClean="0">
                      <a:ea typeface="Adobe 繁黑體 Std B"/>
                    </a:rPr>
                    <a:t>SiP</a:t>
                  </a:r>
                  <a:endParaRPr kumimoji="1" lang="zh-TW" altLang="en-US" sz="2400" b="1" dirty="0">
                    <a:ea typeface="Adobe 繁黑體 Std B"/>
                  </a:endParaRPr>
                </a:p>
              </p:txBody>
            </p:sp>
            <p:sp>
              <p:nvSpPr>
                <p:cNvPr id="77" name="文字方塊 76"/>
                <p:cNvSpPr txBox="1"/>
                <p:nvPr/>
              </p:nvSpPr>
              <p:spPr>
                <a:xfrm>
                  <a:off x="613128" y="708396"/>
                  <a:ext cx="1868579" cy="439476"/>
                </a:xfrm>
                <a:prstGeom prst="rect">
                  <a:avLst/>
                </a:prstGeom>
                <a:noFill/>
                <a:ln w="28575" cmpd="sng">
                  <a:solidFill>
                    <a:srgbClr val="3F5A7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b="1" dirty="0" smtClean="0">
                      <a:ea typeface="Adobe 繁黑體 Std B"/>
                    </a:rPr>
                    <a:t>3-D  TSV</a:t>
                  </a:r>
                  <a:endParaRPr kumimoji="1" lang="zh-TW" altLang="en-US" b="1" dirty="0">
                    <a:ea typeface="Adobe 繁黑體 Std B"/>
                  </a:endParaRPr>
                </a:p>
              </p:txBody>
            </p:sp>
            <p:sp>
              <p:nvSpPr>
                <p:cNvPr id="78" name="文字方塊 77"/>
                <p:cNvSpPr txBox="1"/>
                <p:nvPr/>
              </p:nvSpPr>
              <p:spPr>
                <a:xfrm>
                  <a:off x="1034708" y="1493749"/>
                  <a:ext cx="1073856" cy="307777"/>
                </a:xfrm>
                <a:prstGeom prst="rect">
                  <a:avLst/>
                </a:prstGeom>
                <a:solidFill>
                  <a:srgbClr val="F6FB42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Good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034709" y="2181697"/>
                  <a:ext cx="1073855" cy="307777"/>
                </a:xfrm>
                <a:prstGeom prst="rect">
                  <a:avLst/>
                </a:prstGeom>
                <a:solidFill>
                  <a:srgbClr val="70CE2C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Best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80" name="文字方塊 79"/>
                <p:cNvSpPr txBox="1"/>
                <p:nvPr/>
              </p:nvSpPr>
              <p:spPr>
                <a:xfrm>
                  <a:off x="3122266" y="1495533"/>
                  <a:ext cx="1073856" cy="307777"/>
                </a:xfrm>
                <a:prstGeom prst="rect">
                  <a:avLst/>
                </a:prstGeom>
                <a:solidFill>
                  <a:srgbClr val="E1272A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solidFill>
                        <a:srgbClr val="FFFFFF"/>
                      </a:solidFill>
                      <a:ea typeface="Adobe 繁黑體 Std B"/>
                    </a:rPr>
                    <a:t>Fair</a:t>
                  </a:r>
                  <a:endParaRPr kumimoji="1" lang="zh-TW" altLang="en-US" sz="1400" dirty="0">
                    <a:solidFill>
                      <a:srgbClr val="FFFFFF"/>
                    </a:solidFill>
                    <a:ea typeface="Adobe 繁黑體 Std B"/>
                  </a:endParaRPr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>
                  <a:off x="1034708" y="2833812"/>
                  <a:ext cx="1073855" cy="307777"/>
                </a:xfrm>
                <a:prstGeom prst="rect">
                  <a:avLst/>
                </a:prstGeom>
                <a:solidFill>
                  <a:srgbClr val="70CE2C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Best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2707099" y="708398"/>
                  <a:ext cx="1868579" cy="439474"/>
                </a:xfrm>
                <a:prstGeom prst="rect">
                  <a:avLst/>
                </a:prstGeom>
                <a:noFill/>
                <a:ln w="28575" cmpd="sng">
                  <a:solidFill>
                    <a:srgbClr val="3F5A7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b="1" dirty="0">
                      <a:ea typeface="Adobe 繁黑體 Std B"/>
                    </a:rPr>
                    <a:t>2</a:t>
                  </a:r>
                  <a:r>
                    <a:rPr kumimoji="1" lang="en-US" altLang="zh-TW" b="1" dirty="0" smtClean="0">
                      <a:ea typeface="Adobe 繁黑體 Std B"/>
                    </a:rPr>
                    <a:t>-D  SoC</a:t>
                  </a:r>
                  <a:endParaRPr kumimoji="1" lang="zh-TW" altLang="en-US" b="1" dirty="0">
                    <a:ea typeface="Adobe 繁黑體 Std B"/>
                  </a:endParaRP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4794655" y="717479"/>
                  <a:ext cx="1868579" cy="439474"/>
                </a:xfrm>
                <a:prstGeom prst="rect">
                  <a:avLst/>
                </a:prstGeom>
                <a:noFill/>
                <a:ln w="28575" cmpd="sng">
                  <a:solidFill>
                    <a:srgbClr val="3F5A7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b="1" dirty="0" smtClean="0">
                      <a:ea typeface="Adobe 繁黑體 Std B"/>
                    </a:rPr>
                    <a:t>3-D  SiP</a:t>
                  </a:r>
                  <a:endParaRPr kumimoji="1" lang="zh-TW" altLang="en-US" b="1" dirty="0">
                    <a:ea typeface="Adobe 繁黑體 Std B"/>
                  </a:endParaRPr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1034707" y="3524829"/>
                  <a:ext cx="1073856" cy="307777"/>
                </a:xfrm>
                <a:prstGeom prst="rect">
                  <a:avLst/>
                </a:prstGeom>
                <a:solidFill>
                  <a:srgbClr val="F6FB42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Good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1034709" y="4210994"/>
                  <a:ext cx="1073856" cy="307777"/>
                </a:xfrm>
                <a:prstGeom prst="rect">
                  <a:avLst/>
                </a:prstGeom>
                <a:solidFill>
                  <a:srgbClr val="F6FB42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Good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86" name="文字方塊 85"/>
                <p:cNvSpPr txBox="1"/>
                <p:nvPr/>
              </p:nvSpPr>
              <p:spPr>
                <a:xfrm>
                  <a:off x="3122266" y="2173506"/>
                  <a:ext cx="1073856" cy="307777"/>
                </a:xfrm>
                <a:prstGeom prst="rect">
                  <a:avLst/>
                </a:prstGeom>
                <a:solidFill>
                  <a:srgbClr val="F6FB42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Good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87" name="文字方塊 86"/>
                <p:cNvSpPr txBox="1"/>
                <p:nvPr/>
              </p:nvSpPr>
              <p:spPr>
                <a:xfrm>
                  <a:off x="3122266" y="2833812"/>
                  <a:ext cx="1073856" cy="307777"/>
                </a:xfrm>
                <a:prstGeom prst="rect">
                  <a:avLst/>
                </a:prstGeom>
                <a:solidFill>
                  <a:srgbClr val="F6FB42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Good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88" name="文字方塊 87"/>
                <p:cNvSpPr txBox="1"/>
                <p:nvPr/>
              </p:nvSpPr>
              <p:spPr>
                <a:xfrm>
                  <a:off x="3122266" y="3524829"/>
                  <a:ext cx="1073856" cy="307777"/>
                </a:xfrm>
                <a:prstGeom prst="rect">
                  <a:avLst/>
                </a:prstGeom>
                <a:solidFill>
                  <a:srgbClr val="E1272A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solidFill>
                        <a:srgbClr val="FFFFFF"/>
                      </a:solidFill>
                      <a:ea typeface="Adobe 繁黑體 Std B"/>
                    </a:rPr>
                    <a:t>Fair</a:t>
                  </a:r>
                  <a:endParaRPr kumimoji="1" lang="zh-TW" altLang="en-US" sz="1400" dirty="0">
                    <a:solidFill>
                      <a:srgbClr val="FFFFFF"/>
                    </a:solidFill>
                    <a:ea typeface="Adobe 繁黑體 Std B"/>
                  </a:endParaRPr>
                </a:p>
              </p:txBody>
            </p:sp>
            <p:sp>
              <p:nvSpPr>
                <p:cNvPr id="89" name="文字方塊 88"/>
                <p:cNvSpPr txBox="1"/>
                <p:nvPr/>
              </p:nvSpPr>
              <p:spPr>
                <a:xfrm>
                  <a:off x="3122266" y="4210994"/>
                  <a:ext cx="1073856" cy="307777"/>
                </a:xfrm>
                <a:prstGeom prst="rect">
                  <a:avLst/>
                </a:prstGeom>
                <a:solidFill>
                  <a:srgbClr val="E1272A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solidFill>
                        <a:srgbClr val="FFFFFF"/>
                      </a:solidFill>
                      <a:ea typeface="Adobe 繁黑體 Std B"/>
                    </a:rPr>
                    <a:t>Fair</a:t>
                  </a:r>
                  <a:endParaRPr kumimoji="1" lang="zh-TW" altLang="en-US" sz="1400" dirty="0">
                    <a:solidFill>
                      <a:srgbClr val="FFFFFF"/>
                    </a:solidFill>
                    <a:ea typeface="Adobe 繁黑體 Std B"/>
                  </a:endParaRPr>
                </a:p>
              </p:txBody>
            </p:sp>
            <p:sp>
              <p:nvSpPr>
                <p:cNvPr id="90" name="文字方塊 89"/>
                <p:cNvSpPr txBox="1"/>
                <p:nvPr/>
              </p:nvSpPr>
              <p:spPr>
                <a:xfrm>
                  <a:off x="5185276" y="1493749"/>
                  <a:ext cx="1073855" cy="307777"/>
                </a:xfrm>
                <a:prstGeom prst="rect">
                  <a:avLst/>
                </a:prstGeom>
                <a:solidFill>
                  <a:srgbClr val="70CE2C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Best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91" name="文字方塊 90"/>
                <p:cNvSpPr txBox="1"/>
                <p:nvPr/>
              </p:nvSpPr>
              <p:spPr>
                <a:xfrm>
                  <a:off x="5185276" y="2181697"/>
                  <a:ext cx="1073856" cy="307777"/>
                </a:xfrm>
                <a:prstGeom prst="rect">
                  <a:avLst/>
                </a:prstGeom>
                <a:solidFill>
                  <a:srgbClr val="E1272A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solidFill>
                        <a:srgbClr val="FFFFFF"/>
                      </a:solidFill>
                      <a:ea typeface="Adobe 繁黑體 Std B"/>
                    </a:rPr>
                    <a:t>Fair</a:t>
                  </a:r>
                  <a:endParaRPr kumimoji="1" lang="zh-TW" altLang="en-US" sz="1400" dirty="0">
                    <a:solidFill>
                      <a:srgbClr val="FFFFFF"/>
                    </a:solidFill>
                    <a:ea typeface="Adobe 繁黑體 Std B"/>
                  </a:endParaRPr>
                </a:p>
              </p:txBody>
            </p:sp>
            <p:sp>
              <p:nvSpPr>
                <p:cNvPr id="92" name="文字方塊 91"/>
                <p:cNvSpPr txBox="1"/>
                <p:nvPr/>
              </p:nvSpPr>
              <p:spPr>
                <a:xfrm>
                  <a:off x="5185275" y="2846628"/>
                  <a:ext cx="1073856" cy="307777"/>
                </a:xfrm>
                <a:prstGeom prst="rect">
                  <a:avLst/>
                </a:prstGeom>
                <a:solidFill>
                  <a:srgbClr val="E1272A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solidFill>
                        <a:srgbClr val="FFFFFF"/>
                      </a:solidFill>
                      <a:ea typeface="Adobe 繁黑體 Std B"/>
                    </a:rPr>
                    <a:t>Fair</a:t>
                  </a:r>
                  <a:endParaRPr kumimoji="1" lang="zh-TW" altLang="en-US" sz="1400" dirty="0">
                    <a:solidFill>
                      <a:srgbClr val="FFFFFF"/>
                    </a:solidFill>
                    <a:ea typeface="Adobe 繁黑體 Std B"/>
                  </a:endParaRPr>
                </a:p>
              </p:txBody>
            </p:sp>
            <p:sp>
              <p:nvSpPr>
                <p:cNvPr id="93" name="文字方塊 92"/>
                <p:cNvSpPr txBox="1"/>
                <p:nvPr/>
              </p:nvSpPr>
              <p:spPr>
                <a:xfrm>
                  <a:off x="5185277" y="3524829"/>
                  <a:ext cx="1073855" cy="307777"/>
                </a:xfrm>
                <a:prstGeom prst="rect">
                  <a:avLst/>
                </a:prstGeom>
                <a:solidFill>
                  <a:srgbClr val="70CE2C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Best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  <p:sp>
              <p:nvSpPr>
                <p:cNvPr id="94" name="文字方塊 93"/>
                <p:cNvSpPr txBox="1"/>
                <p:nvPr/>
              </p:nvSpPr>
              <p:spPr>
                <a:xfrm>
                  <a:off x="5185277" y="4210994"/>
                  <a:ext cx="1073855" cy="307777"/>
                </a:xfrm>
                <a:prstGeom prst="rect">
                  <a:avLst/>
                </a:prstGeom>
                <a:solidFill>
                  <a:srgbClr val="70CE2C"/>
                </a:solidFill>
                <a:ln w="28575" cmpd="sng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400" dirty="0" smtClean="0">
                      <a:ea typeface="Adobe 繁黑體 Std B"/>
                    </a:rPr>
                    <a:t>Best</a:t>
                  </a:r>
                  <a:endParaRPr kumimoji="1" lang="zh-TW" altLang="en-US" sz="1400" dirty="0">
                    <a:ea typeface="Adobe 繁黑體 Std B"/>
                  </a:endParaRPr>
                </a:p>
              </p:txBody>
            </p:sp>
          </p:grpSp>
          <p:sp>
            <p:nvSpPr>
              <p:cNvPr id="69" name="文字方塊 68"/>
              <p:cNvSpPr txBox="1"/>
              <p:nvPr/>
            </p:nvSpPr>
            <p:spPr>
              <a:xfrm>
                <a:off x="1334858" y="1722713"/>
                <a:ext cx="1153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b="1" dirty="0" smtClean="0">
                    <a:ea typeface="Adobe 繁黑體 Std B"/>
                  </a:rPr>
                  <a:t>成本</a:t>
                </a:r>
                <a:endParaRPr kumimoji="1" lang="zh-TW" altLang="en-US" sz="1400" b="1" dirty="0">
                  <a:ea typeface="Adobe 繁黑體 Std B"/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1334858" y="2392495"/>
                <a:ext cx="1153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b="1" dirty="0" smtClean="0">
                    <a:ea typeface="Adobe 繁黑體 Std B"/>
                  </a:rPr>
                  <a:t>性能</a:t>
                </a:r>
                <a:endParaRPr kumimoji="1" lang="zh-TW" altLang="en-US" sz="1400" b="1" dirty="0">
                  <a:ea typeface="Adobe 繁黑體 Std B"/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1334858" y="3058982"/>
                <a:ext cx="1153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b="1" dirty="0" smtClean="0">
                    <a:ea typeface="Adobe 繁黑體 Std B"/>
                  </a:rPr>
                  <a:t>功能</a:t>
                </a:r>
                <a:endParaRPr kumimoji="1" lang="zh-TW" altLang="en-US" sz="1400" b="1" dirty="0">
                  <a:ea typeface="Adobe 繁黑體 Std B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1334858" y="3743818"/>
                <a:ext cx="1153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b="1" dirty="0" smtClean="0">
                    <a:ea typeface="Adobe 繁黑體 Std B"/>
                  </a:rPr>
                  <a:t>效能</a:t>
                </a:r>
                <a:endParaRPr kumimoji="1" lang="zh-TW" altLang="en-US" sz="1400" b="1" dirty="0">
                  <a:ea typeface="Adobe 繁黑體 Std B"/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1334858" y="4429983"/>
                <a:ext cx="1153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b="1" dirty="0" smtClean="0">
                    <a:ea typeface="Adobe 繁黑體 Std B"/>
                  </a:rPr>
                  <a:t>及時上市</a:t>
                </a:r>
                <a:endParaRPr kumimoji="1" lang="zh-TW" altLang="en-US" sz="1400" b="1" dirty="0">
                  <a:ea typeface="Adobe 繁黑體 Std B"/>
                </a:endParaRPr>
              </a:p>
            </p:txBody>
          </p:sp>
        </p:grpSp>
        <p:sp>
          <p:nvSpPr>
            <p:cNvPr id="67" name="圓角矩形 66"/>
            <p:cNvSpPr/>
            <p:nvPr/>
          </p:nvSpPr>
          <p:spPr>
            <a:xfrm>
              <a:off x="5080833" y="1924152"/>
              <a:ext cx="1627928" cy="2886229"/>
            </a:xfrm>
            <a:prstGeom prst="roundRect">
              <a:avLst/>
            </a:prstGeom>
            <a:noFill/>
            <a:ln w="38100" cmpd="sng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廠商數量眾多且規模龐大。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PCB</a:t>
            </a:r>
            <a:r>
              <a:rPr lang="zh-TW" altLang="en-US" dirty="0"/>
              <a:t>是台灣的第三大電子零組件產業，僅次於半導體與平面顯示器</a:t>
            </a:r>
            <a:r>
              <a:rPr lang="en-US" altLang="zh-TW" dirty="0"/>
              <a:t>(FPD)</a:t>
            </a:r>
            <a:r>
              <a:rPr lang="zh-TW" altLang="en-US" dirty="0"/>
              <a:t>產業，約有</a:t>
            </a:r>
            <a:r>
              <a:rPr lang="en-US" altLang="zh-TW" dirty="0"/>
              <a:t>800</a:t>
            </a:r>
            <a:r>
              <a:rPr lang="zh-TW" altLang="en-US" dirty="0"/>
              <a:t>家</a:t>
            </a:r>
            <a:r>
              <a:rPr lang="en-US" altLang="zh-TW" dirty="0"/>
              <a:t>PCB</a:t>
            </a:r>
            <a:r>
              <a:rPr lang="zh-TW" altLang="en-US" dirty="0"/>
              <a:t>相關產業，其中</a:t>
            </a:r>
            <a:r>
              <a:rPr lang="en-US" altLang="zh-TW" dirty="0"/>
              <a:t>117</a:t>
            </a:r>
            <a:r>
              <a:rPr lang="zh-TW" altLang="en-US" dirty="0"/>
              <a:t>家為上市櫃企業。</a:t>
            </a:r>
            <a:endParaRPr lang="en-US" altLang="zh-TW" dirty="0"/>
          </a:p>
          <a:p>
            <a:r>
              <a:rPr lang="en-US" altLang="zh-TW" dirty="0"/>
              <a:t>2015</a:t>
            </a:r>
            <a:r>
              <a:rPr lang="zh-TW" altLang="en-US" dirty="0"/>
              <a:t>年全球前</a:t>
            </a:r>
            <a:r>
              <a:rPr lang="en-US" altLang="zh-TW" dirty="0"/>
              <a:t>20</a:t>
            </a:r>
            <a:r>
              <a:rPr lang="zh-TW" altLang="en-US" dirty="0"/>
              <a:t>大</a:t>
            </a:r>
            <a:r>
              <a:rPr lang="en-US" altLang="zh-TW" dirty="0"/>
              <a:t>PCB</a:t>
            </a:r>
            <a:r>
              <a:rPr lang="zh-TW" altLang="en-US" dirty="0"/>
              <a:t>大廠中，台灣共有臻鼎科技、欣興電子、華通電腦、健鼎科技、瀚宇彩晶、南亞電路板、景碩科技、敬鵬工業等</a:t>
            </a:r>
            <a:r>
              <a:rPr lang="en-US" altLang="zh-TW" dirty="0"/>
              <a:t>8</a:t>
            </a:r>
            <a:r>
              <a:rPr lang="zh-TW" altLang="en-US" dirty="0"/>
              <a:t>家業者入榜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8789" y="497352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</a:t>
            </a:r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廠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優勢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999906"/>
            <a:ext cx="890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規模</a:t>
            </a:r>
          </a:p>
        </p:txBody>
      </p:sp>
    </p:spTree>
    <p:extLst>
      <p:ext uri="{BB962C8B-B14F-4D97-AF65-F5344CB8AC3E}">
        <p14:creationId xmlns:p14="http://schemas.microsoft.com/office/powerpoint/2010/main" val="21020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發展時間早，因此每一次淨利產業典範轉移時，都能以精進技術、產品多元化等策略推動產業發展。</a:t>
            </a:r>
            <a:endParaRPr lang="en-US" altLang="zh-TW" dirty="0"/>
          </a:p>
          <a:p>
            <a:r>
              <a:rPr lang="zh-TW" altLang="en-US" dirty="0"/>
              <a:t>台灣印刷電路板</a:t>
            </a:r>
            <a:r>
              <a:rPr lang="en-US" altLang="zh-TW" dirty="0"/>
              <a:t>(PCB)</a:t>
            </a:r>
            <a:r>
              <a:rPr lang="zh-TW" altLang="en-US" dirty="0"/>
              <a:t>產業發展至今超過半世紀，已建構從上游材料設備到下游組裝的完整產業鏈。</a:t>
            </a:r>
            <a:endParaRPr lang="en-US" altLang="zh-TW" dirty="0"/>
          </a:p>
          <a:p>
            <a:r>
              <a:rPr lang="en-US" altLang="zh-TW" dirty="0"/>
              <a:t>PCB</a:t>
            </a:r>
            <a:r>
              <a:rPr lang="zh-TW" altLang="en-US" dirty="0"/>
              <a:t>產業自動化發展起步得早，廠商對於製程技術的投入也相當積極。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6251" y="497352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</a:t>
            </a:r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廠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優勢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6251" y="999906"/>
            <a:ext cx="890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發展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時間長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97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3326"/>
            <a:ext cx="4495800" cy="5943599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52E3B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6874" y="1143107"/>
            <a:ext cx="2441694" cy="415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產品簡介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產業概況</a:t>
            </a:r>
            <a:endParaRPr kumimoji="1" lang="en-US" altLang="zh-TW" sz="4400" b="1" dirty="0" smtClean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技術發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未來趨勢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個股推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薦</a:t>
            </a:r>
            <a:endParaRPr kumimoji="1"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33688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人才庫充足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三十多年前為技職教育的高峰期，那段時期投入</a:t>
            </a:r>
            <a:r>
              <a:rPr lang="en-US" altLang="zh-TW" dirty="0"/>
              <a:t>PCB</a:t>
            </a:r>
            <a:r>
              <a:rPr lang="zh-TW" altLang="en-US" dirty="0"/>
              <a:t>產業的新鮮人已經成長為經驗豐富的高階人才，為台灣的</a:t>
            </a:r>
            <a:r>
              <a:rPr lang="en-US" altLang="zh-TW" dirty="0"/>
              <a:t>PCB</a:t>
            </a:r>
            <a:r>
              <a:rPr lang="zh-TW" altLang="en-US" dirty="0"/>
              <a:t>發展奠定基礎。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8789" y="460035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</a:t>
            </a:r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廠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優勢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1051023"/>
            <a:ext cx="890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人才資源充足</a:t>
            </a:r>
          </a:p>
        </p:txBody>
      </p:sp>
    </p:spTree>
    <p:extLst>
      <p:ext uri="{BB962C8B-B14F-4D97-AF65-F5344CB8AC3E}">
        <p14:creationId xmlns:p14="http://schemas.microsoft.com/office/powerpoint/2010/main" val="14345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由於</a:t>
            </a:r>
            <a:r>
              <a:rPr lang="en-US" altLang="zh-TW" dirty="0" smtClean="0"/>
              <a:t>3C</a:t>
            </a:r>
            <a:r>
              <a:rPr lang="zh-TW" altLang="en-US" dirty="0"/>
              <a:t>、</a:t>
            </a:r>
            <a:r>
              <a:rPr lang="en-US" altLang="zh-TW" dirty="0"/>
              <a:t>IT</a:t>
            </a:r>
            <a:r>
              <a:rPr lang="zh-TW" altLang="en-US" dirty="0"/>
              <a:t>產品競相推出薄化或特殊穿戴構型，更需要採用大量軟式電路板進行功能連接與整合，</a:t>
            </a:r>
            <a:r>
              <a:rPr lang="zh-TW" altLang="en-US" dirty="0" smtClean="0"/>
              <a:t>如防水</a:t>
            </a:r>
            <a:r>
              <a:rPr lang="en-US" altLang="zh-TW" dirty="0"/>
              <a:t>FPC</a:t>
            </a:r>
            <a:r>
              <a:rPr lang="zh-TW" altLang="en-US" dirty="0"/>
              <a:t>、透明</a:t>
            </a:r>
            <a:r>
              <a:rPr lang="en-US" altLang="zh-TW" dirty="0"/>
              <a:t>FPC</a:t>
            </a:r>
            <a:r>
              <a:rPr lang="zh-TW" altLang="en-US" dirty="0"/>
              <a:t>、超薄</a:t>
            </a:r>
            <a:r>
              <a:rPr lang="en-US" altLang="zh-TW" dirty="0"/>
              <a:t>FPC</a:t>
            </a:r>
            <a:r>
              <a:rPr lang="zh-TW" altLang="en-US" dirty="0" smtClean="0"/>
              <a:t>、伸縮</a:t>
            </a:r>
            <a:r>
              <a:rPr lang="en-US" altLang="zh-TW" dirty="0" smtClean="0"/>
              <a:t>FPC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功能型軟板即軟板直接導入</a:t>
            </a:r>
            <a:r>
              <a:rPr lang="zh-TW" altLang="en-US" dirty="0"/>
              <a:t>薄</a:t>
            </a:r>
            <a:r>
              <a:rPr lang="zh-TW" altLang="en-US" dirty="0" smtClean="0"/>
              <a:t>化等相關基材，讓軟板</a:t>
            </a:r>
            <a:r>
              <a:rPr lang="zh-TW" altLang="en-US" dirty="0"/>
              <a:t>的市場應用更</a:t>
            </a:r>
            <a:r>
              <a:rPr lang="zh-TW" altLang="en-US" dirty="0" smtClean="0"/>
              <a:t>多元</a:t>
            </a:r>
            <a:r>
              <a:rPr lang="zh-TW" altLang="en-US" dirty="0"/>
              <a:t>與</a:t>
            </a:r>
            <a:r>
              <a:rPr lang="zh-TW" altLang="en-US" dirty="0" smtClean="0"/>
              <a:t>實用，比起傳統將</a:t>
            </a:r>
            <a:r>
              <a:rPr lang="en-US" altLang="zh-TW" dirty="0" smtClean="0"/>
              <a:t>IC</a:t>
            </a:r>
            <a:r>
              <a:rPr lang="zh-TW" altLang="en-US" dirty="0" smtClean="0"/>
              <a:t>晶片覆在軟板上的製程，可</a:t>
            </a:r>
            <a:r>
              <a:rPr lang="zh-TW" altLang="en-US" dirty="0"/>
              <a:t>降低</a:t>
            </a:r>
            <a:r>
              <a:rPr lang="zh-TW" altLang="en-US" dirty="0" smtClean="0"/>
              <a:t>一些後續加工</a:t>
            </a:r>
            <a:r>
              <a:rPr lang="zh-TW" altLang="en-US" dirty="0"/>
              <a:t>的麻煩與不</a:t>
            </a:r>
            <a:r>
              <a:rPr lang="zh-TW" altLang="en-US" dirty="0" smtClean="0"/>
              <a:t>穩定性，惟相關產品仍處研發階段。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128789" y="479954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功能型軟板簡介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1052139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輕薄短小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還有多功能的風貌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42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4693676" y="2931342"/>
            <a:ext cx="4450324" cy="2204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28788" y="2931342"/>
            <a:ext cx="4256359" cy="2204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本框 6"/>
          <p:cNvSpPr txBox="1"/>
          <p:nvPr/>
        </p:nvSpPr>
        <p:spPr>
          <a:xfrm>
            <a:off x="4321944" y="2492773"/>
            <a:ext cx="1708095" cy="438569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kumimoji="1"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缺點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4841346" y="3011045"/>
            <a:ext cx="4969789" cy="198976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製造成本高</a:t>
            </a:r>
          </a:p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不易自動化大量生產</a:t>
            </a:r>
            <a:endParaRPr lang="en-US" altLang="zh-TW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上游材料為國外大廠寡占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514261">
              <a:lnSpc>
                <a:spcPct val="130000"/>
              </a:lnSpc>
              <a:buAutoNum type="arabicPeriod"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高度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客製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規格化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仰賴經驗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-561000" y="2436386"/>
            <a:ext cx="2301878" cy="438569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kumimoji="1"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優點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13068" y="3010816"/>
            <a:ext cx="4172079" cy="2469895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重量較輕、所佔空間較小</a:t>
            </a:r>
          </a:p>
          <a:p>
            <a:pPr defTabSz="514261">
              <a:lnSpc>
                <a:spcPct val="13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可依空間限制更改形狀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14261">
              <a:lnSpc>
                <a:spcPct val="13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可提高系統之配線密度</a:t>
            </a:r>
          </a:p>
          <a:p>
            <a:pPr defTabSz="514261">
              <a:lnSpc>
                <a:spcPct val="13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可串連多模組達到功能整合</a:t>
            </a:r>
          </a:p>
          <a:p>
            <a:pPr defTabSz="514261">
              <a:lnSpc>
                <a:spcPct val="13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8788" y="480282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(FPC)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的優缺點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28788" y="1022732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儘管擁有可撓曲特性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軟板產業進入障礙高</a:t>
            </a:r>
            <a:endParaRPr lang="en-US" altLang="zh-TW" sz="3600" b="1" dirty="0" smtClean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7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硬板雖有極高的機械完整性，但其應用卻受到其剛性構造的約束。其扁平的外觀使設計侷限於兩個維度，嚴重影響了設計的靈活性。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軟板能夠彎曲，可以做到任意曲度、形狀的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立體構型</a:t>
            </a:r>
            <a:r>
              <a:rPr lang="zh-TW" altLang="en-US" dirty="0"/>
              <a:t>，可串連多模組達到功能</a:t>
            </a:r>
            <a:r>
              <a:rPr lang="zh-TW" altLang="en-US" dirty="0" smtClean="0"/>
              <a:t>整合，</a:t>
            </a:r>
            <a:r>
              <a:rPr lang="zh-TW" altLang="en-US" dirty="0"/>
              <a:t>改善電子元件的封裝能力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但</a:t>
            </a:r>
            <a:r>
              <a:rPr lang="zh-TW" altLang="en-US" dirty="0"/>
              <a:t>軟</a:t>
            </a:r>
            <a:r>
              <a:rPr lang="zh-TW" altLang="en-US" dirty="0" smtClean="0"/>
              <a:t>板易彎的特性導致其無法大量自動化生產，需要高度</a:t>
            </a:r>
            <a:r>
              <a:rPr lang="zh-TW" altLang="en-US" dirty="0"/>
              <a:t>客製</a:t>
            </a:r>
            <a:r>
              <a:rPr lang="zh-TW" altLang="en-US" dirty="0" smtClean="0"/>
              <a:t>規格化，必須仰賴經驗與相關技術。</a:t>
            </a:r>
            <a:endParaRPr lang="zh-CN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28789" y="999906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軟板最大的特性為「輕薄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短小可撓曲」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789" y="497352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(FPC)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簡介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2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213014" y="1670146"/>
            <a:ext cx="86228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33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9" y="3854485"/>
            <a:ext cx="4124984" cy="271561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63" y="3942341"/>
            <a:ext cx="4116139" cy="259216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7D32-A6E4-4064-886C-D7B091454190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8789" y="1047882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優於傳統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LCD, 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價格甚至可以較低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8789" y="449201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OLED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儼然成為主流面板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64" y="1694213"/>
            <a:ext cx="7215818" cy="20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7224" y="4093669"/>
            <a:ext cx="9233267" cy="276433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8788" y="467341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COF(Chip On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Flim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軟板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8788" y="1042770"/>
            <a:ext cx="902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將觸控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固定於軟板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，達到驅動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47335" y="1689101"/>
            <a:ext cx="8384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18: 9</a:t>
            </a:r>
            <a:r>
              <a:rPr lang="zh-TW" altLang="en-US" dirty="0" smtClean="0"/>
              <a:t>全螢幕設計提供更佳的美學設計及實用性，優點之一是手機上方及下方的螢幕空間會增加（面積增加</a:t>
            </a:r>
            <a:r>
              <a:rPr lang="en-US" altLang="zh-TW" dirty="0" smtClean="0"/>
              <a:t>11</a:t>
            </a:r>
            <a:r>
              <a:rPr lang="zh-TW" altLang="en-US" dirty="0" smtClean="0"/>
              <a:t>～</a:t>
            </a:r>
            <a:r>
              <a:rPr lang="en-US" altLang="zh-TW" dirty="0" smtClean="0"/>
              <a:t>13</a:t>
            </a:r>
            <a:r>
              <a:rPr lang="zh-TW" altLang="en-US" dirty="0" smtClean="0"/>
              <a:t>％），可顯示更多文字，也可分隔畫面多工應用。其次是可改善遊戲及</a:t>
            </a:r>
            <a:r>
              <a:rPr lang="en-US" altLang="zh-TW" dirty="0" smtClean="0"/>
              <a:t>VR</a:t>
            </a:r>
            <a:r>
              <a:rPr lang="zh-TW" altLang="en-US" dirty="0" smtClean="0"/>
              <a:t>體驗，因這種比例可以將畫面和觸控區域最大化，體積縮減也讓使用者可以單手操作。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24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1888" y="1682632"/>
            <a:ext cx="2524539" cy="44068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0138" y="1916081"/>
            <a:ext cx="1728724" cy="2468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030224" y="2818993"/>
            <a:ext cx="2047461" cy="1459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786373" y="1682632"/>
            <a:ext cx="2524539" cy="44068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030224" y="1916081"/>
            <a:ext cx="2047461" cy="2977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3877494" y="5111503"/>
            <a:ext cx="2342295" cy="2048057"/>
            <a:chOff x="2936205" y="3948806"/>
            <a:chExt cx="2040508" cy="1823471"/>
          </a:xfrm>
        </p:grpSpPr>
        <p:sp>
          <p:nvSpPr>
            <p:cNvPr id="18" name="矩形 17"/>
            <p:cNvSpPr/>
            <p:nvPr/>
          </p:nvSpPr>
          <p:spPr>
            <a:xfrm>
              <a:off x="2936205" y="3948806"/>
              <a:ext cx="2040508" cy="525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流程圖: 人工作業 18"/>
            <p:cNvSpPr/>
            <p:nvPr/>
          </p:nvSpPr>
          <p:spPr>
            <a:xfrm>
              <a:off x="2936205" y="4474389"/>
              <a:ext cx="2025906" cy="632202"/>
            </a:xfrm>
            <a:prstGeom prst="flowChartManualOperation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340514" y="5106591"/>
              <a:ext cx="1212031" cy="6656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向右箭號 28"/>
          <p:cNvSpPr/>
          <p:nvPr/>
        </p:nvSpPr>
        <p:spPr>
          <a:xfrm>
            <a:off x="2947569" y="4150856"/>
            <a:ext cx="787483" cy="467698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866402" y="1916080"/>
            <a:ext cx="1401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Cambria" panose="02040503050406030204" pitchFamily="18" charset="0"/>
              </a:rPr>
              <a:t>   </a:t>
            </a:r>
            <a:r>
              <a:rPr lang="en-US" altLang="zh-TW" sz="3200" b="1" dirty="0" smtClean="0">
                <a:latin typeface="Cambria" panose="02040503050406030204" pitchFamily="18" charset="0"/>
              </a:rPr>
              <a:t>COG</a:t>
            </a:r>
            <a:endParaRPr lang="zh-TW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380537" y="1916079"/>
            <a:ext cx="1401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Cambria" panose="02040503050406030204" pitchFamily="18" charset="0"/>
              </a:rPr>
              <a:t>   </a:t>
            </a:r>
            <a:r>
              <a:rPr lang="en-US" altLang="zh-TW" sz="3200" b="1" dirty="0" smtClean="0">
                <a:latin typeface="Cambria" panose="02040503050406030204" pitchFamily="18" charset="0"/>
              </a:rPr>
              <a:t>COF</a:t>
            </a:r>
            <a:endParaRPr lang="zh-TW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42" name="投影片編號版面配置區 23"/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DAA5A8-D43C-4175-977B-FC26E680994D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128789" y="458226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COF(Chip On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Flim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製程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28789" y="1020068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技術大幅縮小邊框</a:t>
            </a:r>
            <a:r>
              <a:rPr lang="en-US" altLang="zh-TW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6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實現真正的全面屏</a:t>
            </a:r>
          </a:p>
        </p:txBody>
      </p:sp>
      <p:sp>
        <p:nvSpPr>
          <p:cNvPr id="60" name="矩形 59"/>
          <p:cNvSpPr/>
          <p:nvPr/>
        </p:nvSpPr>
        <p:spPr>
          <a:xfrm>
            <a:off x="925592" y="4575966"/>
            <a:ext cx="1312732" cy="3096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974015" y="4488318"/>
            <a:ext cx="1215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IC</a:t>
            </a:r>
            <a:endParaRPr lang="zh-TW" altLang="en-US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10138" y="5053596"/>
            <a:ext cx="1728724" cy="210596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235467" y="5806614"/>
            <a:ext cx="1603552" cy="378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511365" y="5701819"/>
            <a:ext cx="1140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IC</a:t>
            </a:r>
            <a:endParaRPr lang="zh-TW" altLang="en-US" sz="32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弧形箭號 (下彎) 62"/>
          <p:cNvSpPr/>
          <p:nvPr/>
        </p:nvSpPr>
        <p:spPr>
          <a:xfrm rot="12600000">
            <a:off x="3718361" y="6186957"/>
            <a:ext cx="764331" cy="676907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32568" y="5141244"/>
            <a:ext cx="14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硬板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19980" y="5166793"/>
            <a:ext cx="140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軟板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84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" y="1675124"/>
            <a:ext cx="8349677" cy="51398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28789" y="444826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各類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產品產值走勢圖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1028793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第一個爆發點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智慧型手機帶動</a:t>
            </a:r>
            <a:r>
              <a:rPr lang="en-US" altLang="zh-TW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HDI</a:t>
            </a:r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與軟板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12886" y="2486607"/>
            <a:ext cx="4722154" cy="3744375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5A8-D43C-4175-977B-FC26E680994D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5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21850" y="497991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印刷電路板</a:t>
            </a:r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(PCB)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產業鏈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32589" y="1819074"/>
            <a:ext cx="9009242" cy="5127469"/>
            <a:chOff x="-32589" y="1607548"/>
            <a:chExt cx="9144000" cy="5338996"/>
          </a:xfrm>
        </p:grpSpPr>
        <p:sp>
          <p:nvSpPr>
            <p:cNvPr id="3" name="矩形 2"/>
            <p:cNvSpPr/>
            <p:nvPr/>
          </p:nvSpPr>
          <p:spPr>
            <a:xfrm>
              <a:off x="0" y="1655710"/>
              <a:ext cx="664335" cy="15165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85945" y="1992429"/>
              <a:ext cx="553998" cy="8430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上游</a:t>
              </a:r>
              <a:endParaRPr lang="zh-TW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 flipV="1">
              <a:off x="-32589" y="3274916"/>
              <a:ext cx="9144000" cy="24658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0" y="3508955"/>
              <a:ext cx="664335" cy="15165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85945" y="3845674"/>
              <a:ext cx="553998" cy="8430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中游</a:t>
              </a:r>
              <a:endParaRPr lang="zh-TW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線接點 16"/>
            <p:cNvCxnSpPr/>
            <p:nvPr/>
          </p:nvCxnSpPr>
          <p:spPr>
            <a:xfrm flipV="1">
              <a:off x="-32589" y="5128161"/>
              <a:ext cx="9144000" cy="24658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-32589" y="5337542"/>
              <a:ext cx="664335" cy="151652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3356" y="5674261"/>
              <a:ext cx="553998" cy="8430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下游</a:t>
              </a:r>
              <a:endParaRPr lang="zh-TW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1636146" y="1675124"/>
              <a:ext cx="1732816" cy="814247"/>
              <a:chOff x="443344" y="2091563"/>
              <a:chExt cx="2092036" cy="856004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43344" y="2288732"/>
                <a:ext cx="2092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銅</a:t>
                </a:r>
                <a:r>
                  <a:rPr lang="zh-TW" altLang="en-US" sz="2400" b="1" dirty="0">
                    <a:solidFill>
                      <a:schemeClr val="bg2">
                        <a:lumMod val="1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箔</a:t>
                </a: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3989111" y="1655710"/>
              <a:ext cx="1732816" cy="814247"/>
              <a:chOff x="443344" y="2091563"/>
              <a:chExt cx="2092036" cy="856004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443344" y="2288732"/>
                <a:ext cx="2092036" cy="4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玻纖布</a:t>
                </a:r>
                <a:endParaRPr lang="zh-TW" altLang="en-US" sz="2400" b="1" dirty="0">
                  <a:solidFill>
                    <a:schemeClr val="bg2">
                      <a:lumMod val="1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6410929" y="1638590"/>
              <a:ext cx="1732816" cy="814247"/>
              <a:chOff x="443344" y="2091563"/>
              <a:chExt cx="2092036" cy="85600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443344" y="2288732"/>
                <a:ext cx="2092036" cy="4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樹脂</a:t>
                </a:r>
                <a:endParaRPr lang="zh-TW" altLang="en-US" sz="2400" b="1" dirty="0">
                  <a:solidFill>
                    <a:schemeClr val="bg2">
                      <a:lumMod val="1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1601720" y="3343766"/>
              <a:ext cx="1732816" cy="814247"/>
              <a:chOff x="443344" y="2091563"/>
              <a:chExt cx="2092036" cy="85600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443344" y="2288732"/>
                <a:ext cx="2092036" cy="4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硬</a:t>
                </a:r>
                <a:r>
                  <a:rPr lang="zh-TW" alt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板</a:t>
                </a:r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3954685" y="3339706"/>
              <a:ext cx="1732816" cy="814247"/>
              <a:chOff x="443344" y="2091563"/>
              <a:chExt cx="2092036" cy="856004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443344" y="2288732"/>
                <a:ext cx="2092036" cy="4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軟板</a:t>
                </a:r>
                <a:endPara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>
              <a:off x="6410929" y="3339089"/>
              <a:ext cx="1732816" cy="814247"/>
              <a:chOff x="443344" y="2091563"/>
              <a:chExt cx="2092036" cy="85600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443344" y="2288732"/>
                <a:ext cx="2092036" cy="4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IC</a:t>
                </a:r>
                <a:r>
                  <a:rPr lang="zh-TW" alt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載</a:t>
                </a:r>
                <a:r>
                  <a:rPr lang="zh-TW" altLang="en-US" sz="2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板</a:t>
                </a:r>
                <a:endPara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7" name="文字方塊 46"/>
            <p:cNvSpPr txBox="1"/>
            <p:nvPr/>
          </p:nvSpPr>
          <p:spPr>
            <a:xfrm>
              <a:off x="1492577" y="4225484"/>
              <a:ext cx="1958563" cy="4001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敬騰、華通</a:t>
              </a:r>
              <a:endPara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1178243" y="5324635"/>
              <a:ext cx="2387391" cy="649214"/>
              <a:chOff x="443344" y="2091563"/>
              <a:chExt cx="2092036" cy="856004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rgbClr val="252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443344" y="2230687"/>
                <a:ext cx="2092036" cy="608716"/>
              </a:xfrm>
              <a:prstGeom prst="rect">
                <a:avLst/>
              </a:prstGeom>
              <a:noFill/>
              <a:ln>
                <a:solidFill>
                  <a:srgbClr val="252E3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車用電子</a:t>
                </a:r>
                <a:endParaRPr lang="zh-TW" altLang="en-US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3779433" y="5324634"/>
              <a:ext cx="2387391" cy="649216"/>
              <a:chOff x="443344" y="2091563"/>
              <a:chExt cx="2092036" cy="856004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rgbClr val="252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443344" y="2230687"/>
                <a:ext cx="2092036" cy="608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消費型電</a:t>
                </a:r>
                <a:r>
                  <a:rPr lang="zh-TW" altLang="en-US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</a:t>
                </a:r>
              </a:p>
            </p:txBody>
          </p:sp>
        </p:grpSp>
        <p:grpSp>
          <p:nvGrpSpPr>
            <p:cNvPr id="55" name="群組 54"/>
            <p:cNvGrpSpPr/>
            <p:nvPr/>
          </p:nvGrpSpPr>
          <p:grpSpPr>
            <a:xfrm>
              <a:off x="6351250" y="5327086"/>
              <a:ext cx="2387391" cy="646764"/>
              <a:chOff x="443344" y="2091563"/>
              <a:chExt cx="2092036" cy="85600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484908" y="2091563"/>
                <a:ext cx="2008909" cy="856004"/>
              </a:xfrm>
              <a:prstGeom prst="rect">
                <a:avLst/>
              </a:prstGeom>
              <a:solidFill>
                <a:srgbClr val="252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43344" y="2203342"/>
                <a:ext cx="2092036" cy="485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穿戴裝置</a:t>
                </a:r>
                <a:endParaRPr lang="zh-TW" altLang="en-US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8" name="圓角矩形 57"/>
            <p:cNvSpPr/>
            <p:nvPr/>
          </p:nvSpPr>
          <p:spPr>
            <a:xfrm>
              <a:off x="960131" y="5254738"/>
              <a:ext cx="7941042" cy="154861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3876237" y="4218780"/>
              <a:ext cx="1958563" cy="4001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台</a:t>
              </a:r>
              <a:r>
                <a:rPr kumimoji="1" lang="zh-TW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郡</a:t>
              </a:r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、毅嘉</a:t>
              </a:r>
              <a:endPara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6298055" y="4203610"/>
              <a:ext cx="1958563" cy="4001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景碩</a:t>
              </a:r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、欣興</a:t>
              </a:r>
              <a:endPara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1481928" y="2533274"/>
              <a:ext cx="1958563" cy="4001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南</a:t>
              </a:r>
              <a:r>
                <a:rPr kumimoji="1" lang="zh-TW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亞</a:t>
              </a:r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、金居</a:t>
              </a:r>
              <a:endPara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3865588" y="2526570"/>
              <a:ext cx="1958563" cy="4001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南</a:t>
              </a:r>
              <a:r>
                <a:rPr kumimoji="1" lang="zh-TW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亞</a:t>
              </a:r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、台玻</a:t>
              </a:r>
              <a:endPara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6287406" y="2511400"/>
              <a:ext cx="1958563" cy="4001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南亞、長興</a:t>
              </a:r>
              <a:endPara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78" name="內容版面配置區 2">
              <a:extLst>
                <a:ext uri="{FF2B5EF4-FFF2-40B4-BE49-F238E27FC236}">
                  <a16:creationId xmlns:a16="http://schemas.microsoft.com/office/drawing/2014/main" id="{F22DD370-6D54-470D-8BA6-5F0FEC824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481928" y="5760935"/>
              <a:ext cx="1889862" cy="1155179"/>
            </a:xfrm>
            <a:prstGeom prst="rect">
              <a:avLst/>
            </a:prstGeom>
          </p:spPr>
        </p:pic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64" b="99318" l="9769" r="898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359" y="5980958"/>
              <a:ext cx="1351256" cy="806720"/>
            </a:xfrm>
            <a:prstGeom prst="rect">
              <a:avLst/>
            </a:prstGeom>
          </p:spPr>
        </p:pic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737" y="5829207"/>
              <a:ext cx="1472047" cy="1117337"/>
            </a:xfrm>
            <a:prstGeom prst="rect">
              <a:avLst/>
            </a:prstGeom>
          </p:spPr>
        </p:pic>
        <p:pic>
          <p:nvPicPr>
            <p:cNvPr id="82" name="圖片 8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37820" y="5927535"/>
              <a:ext cx="1317339" cy="988579"/>
            </a:xfrm>
            <a:prstGeom prst="rect">
              <a:avLst/>
            </a:prstGeom>
          </p:spPr>
        </p:pic>
        <p:pic>
          <p:nvPicPr>
            <p:cNvPr id="83" name="圖片 8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471" b="97059" l="4824" r="948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010" y="5925754"/>
              <a:ext cx="920341" cy="920341"/>
            </a:xfrm>
            <a:prstGeom prst="rect">
              <a:avLst/>
            </a:prstGeom>
          </p:spPr>
        </p:pic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552" y="3400047"/>
              <a:ext cx="1368781" cy="911271"/>
            </a:xfrm>
            <a:prstGeom prst="rect">
              <a:avLst/>
            </a:prstGeom>
          </p:spPr>
        </p:pic>
        <p:pic>
          <p:nvPicPr>
            <p:cNvPr id="85" name="圖片 84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000" b="98333" l="1389" r="98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615" y="3534979"/>
              <a:ext cx="903408" cy="752840"/>
            </a:xfrm>
            <a:prstGeom prst="rect">
              <a:avLst/>
            </a:prstGeom>
          </p:spPr>
        </p:pic>
        <p:pic>
          <p:nvPicPr>
            <p:cNvPr id="86" name="圖片 85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8760" b="91061" l="55715" r="865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55" t="65972" r="9549" b="6152"/>
            <a:stretch/>
          </p:blipFill>
          <p:spPr>
            <a:xfrm>
              <a:off x="7520901" y="3567032"/>
              <a:ext cx="1527998" cy="813491"/>
            </a:xfrm>
            <a:prstGeom prst="rect">
              <a:avLst/>
            </a:prstGeom>
          </p:spPr>
        </p:pic>
        <p:sp>
          <p:nvSpPr>
            <p:cNvPr id="65" name="圓角矩形 64"/>
            <p:cNvSpPr/>
            <p:nvPr/>
          </p:nvSpPr>
          <p:spPr>
            <a:xfrm>
              <a:off x="978211" y="1607548"/>
              <a:ext cx="7941042" cy="154861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960131" y="3352360"/>
              <a:ext cx="7941042" cy="154861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向下箭號 59"/>
            <p:cNvSpPr/>
            <p:nvPr/>
          </p:nvSpPr>
          <p:spPr>
            <a:xfrm>
              <a:off x="4673325" y="2945158"/>
              <a:ext cx="343088" cy="585258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向下箭號 62"/>
            <p:cNvSpPr/>
            <p:nvPr/>
          </p:nvSpPr>
          <p:spPr>
            <a:xfrm>
              <a:off x="4664073" y="4784723"/>
              <a:ext cx="367335" cy="626619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1" name="文字方塊 60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產業概況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｜技術發展｜未來趨勢｜個股推薦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4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366" y="1853399"/>
            <a:ext cx="8384147" cy="4323564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2016</a:t>
            </a:r>
            <a:r>
              <a:rPr lang="zh-TW" altLang="en-US" sz="2400" dirty="0" smtClean="0"/>
              <a:t>年台灣</a:t>
            </a:r>
            <a:r>
              <a:rPr lang="en-US" altLang="zh-TW" sz="2400" dirty="0" smtClean="0"/>
              <a:t>PCB</a:t>
            </a:r>
            <a:r>
              <a:rPr lang="zh-TW" altLang="en-US" sz="2400" dirty="0" smtClean="0"/>
              <a:t>產業</a:t>
            </a:r>
            <a:r>
              <a:rPr lang="zh-TW" altLang="en-US" sz="2400" dirty="0"/>
              <a:t>以約</a:t>
            </a:r>
            <a:r>
              <a:rPr lang="en-US" altLang="zh-TW" sz="2400" dirty="0"/>
              <a:t>175</a:t>
            </a:r>
            <a:r>
              <a:rPr lang="zh-TW" altLang="en-US" sz="2400" dirty="0"/>
              <a:t>億美元的規模佔有全球</a:t>
            </a:r>
            <a:r>
              <a:rPr lang="en-US" altLang="zh-TW" sz="2400" dirty="0"/>
              <a:t>30%</a:t>
            </a:r>
            <a:r>
              <a:rPr lang="zh-TW" altLang="en-US" sz="2400" dirty="0"/>
              <a:t>的市佔率，位居全球</a:t>
            </a:r>
            <a:r>
              <a:rPr lang="zh-TW" altLang="en-US" sz="2400" dirty="0" smtClean="0"/>
              <a:t>第一</a:t>
            </a:r>
            <a:endParaRPr lang="en-US" altLang="zh-TW" sz="2400" dirty="0" smtClean="0"/>
          </a:p>
          <a:p>
            <a:pPr algn="just"/>
            <a:r>
              <a:rPr lang="zh-TW" altLang="en-US" sz="2400" dirty="0" smtClean="0"/>
              <a:t>電子</a:t>
            </a:r>
            <a:r>
              <a:rPr lang="zh-TW" altLang="en-US" sz="2400" dirty="0"/>
              <a:t>產品在高規格及高精密度的要求下，</a:t>
            </a:r>
            <a:r>
              <a:rPr lang="en-US" altLang="zh-TW" sz="2400" dirty="0"/>
              <a:t>PCB</a:t>
            </a:r>
            <a:r>
              <a:rPr lang="zh-TW" altLang="en-US" sz="2400" dirty="0"/>
              <a:t>產業必須持續</a:t>
            </a:r>
            <a:r>
              <a:rPr lang="zh-TW" altLang="en-US" sz="2400" dirty="0" smtClean="0"/>
              <a:t>投入高階生產技術</a:t>
            </a:r>
            <a:endParaRPr lang="zh-TW" altLang="en-US" sz="2400" dirty="0"/>
          </a:p>
          <a:p>
            <a:endParaRPr lang="zh-TW" altLang="en-US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8789" y="1074508"/>
            <a:ext cx="882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</a:t>
            </a:r>
            <a:r>
              <a:rPr lang="en-US" altLang="zh-TW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2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市佔與技術居於全球領先地位</a:t>
            </a:r>
            <a:endParaRPr lang="zh-TW" altLang="en-US" sz="32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789" y="504460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產業現況分析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772264" y="3592445"/>
            <a:ext cx="7612349" cy="3245447"/>
            <a:chOff x="-53209" y="3368913"/>
            <a:chExt cx="7435385" cy="31700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239" y="3368913"/>
              <a:ext cx="5273982" cy="317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0" name="群組 9"/>
            <p:cNvGrpSpPr/>
            <p:nvPr/>
          </p:nvGrpSpPr>
          <p:grpSpPr>
            <a:xfrm>
              <a:off x="4758945" y="4256495"/>
              <a:ext cx="861633" cy="337950"/>
              <a:chOff x="2052139" y="2512009"/>
              <a:chExt cx="1896406" cy="743809"/>
            </a:xfrm>
          </p:grpSpPr>
          <p:cxnSp>
            <p:nvCxnSpPr>
              <p:cNvPr id="11" name="直線接點 10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2795947" y="2512009"/>
                <a:ext cx="115259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群組 13"/>
            <p:cNvGrpSpPr/>
            <p:nvPr/>
          </p:nvGrpSpPr>
          <p:grpSpPr>
            <a:xfrm rot="13500000">
              <a:off x="4765645" y="5163130"/>
              <a:ext cx="861633" cy="337950"/>
              <a:chOff x="2052139" y="2512009"/>
              <a:chExt cx="1896406" cy="743809"/>
            </a:xfrm>
          </p:grpSpPr>
          <p:cxnSp>
            <p:nvCxnSpPr>
              <p:cNvPr id="15" name="直線接點 14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2795947" y="2512009"/>
                <a:ext cx="115259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群組 16"/>
            <p:cNvGrpSpPr/>
            <p:nvPr/>
          </p:nvGrpSpPr>
          <p:grpSpPr>
            <a:xfrm rot="10800000">
              <a:off x="1855018" y="5449127"/>
              <a:ext cx="861633" cy="337950"/>
              <a:chOff x="2052139" y="2512009"/>
              <a:chExt cx="1896406" cy="743809"/>
            </a:xfrm>
          </p:grpSpPr>
          <p:cxnSp>
            <p:nvCxnSpPr>
              <p:cNvPr id="18" name="直線接點 17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>
                <a:off x="2795947" y="2512009"/>
                <a:ext cx="115259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/>
            <p:cNvGrpSpPr/>
            <p:nvPr/>
          </p:nvGrpSpPr>
          <p:grpSpPr>
            <a:xfrm rot="13500000">
              <a:off x="1424202" y="4418876"/>
              <a:ext cx="861633" cy="364201"/>
              <a:chOff x="2052139" y="2512009"/>
              <a:chExt cx="1896406" cy="743809"/>
            </a:xfrm>
          </p:grpSpPr>
          <p:cxnSp>
            <p:nvCxnSpPr>
              <p:cNvPr id="22" name="直線接點 21"/>
              <p:cNvCxnSpPr/>
              <p:nvPr/>
            </p:nvCxnSpPr>
            <p:spPr>
              <a:xfrm flipV="1">
                <a:off x="2052139" y="2512010"/>
                <a:ext cx="743808" cy="74380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>
                <a:off x="2795947" y="2512009"/>
                <a:ext cx="115259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文字方塊 23"/>
            <p:cNvSpPr txBox="1"/>
            <p:nvPr/>
          </p:nvSpPr>
          <p:spPr>
            <a:xfrm>
              <a:off x="5698961" y="4071829"/>
              <a:ext cx="168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OPM: 7.1%</a:t>
              </a:r>
              <a:endParaRPr lang="en-US" altLang="zh-TW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698961" y="5332105"/>
              <a:ext cx="168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OPM: 0.6%</a:t>
              </a:r>
              <a:endParaRPr lang="en-US" altLang="zh-TW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-53209" y="4146480"/>
              <a:ext cx="168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OPM: 4.8%</a:t>
              </a:r>
              <a:endParaRPr lang="en-US" altLang="zh-TW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31889" y="5571556"/>
              <a:ext cx="168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OPM: 0.3%</a:t>
              </a:r>
              <a:endParaRPr lang="en-US" altLang="zh-TW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6457950" y="6301921"/>
            <a:ext cx="2057400" cy="365125"/>
          </a:xfrm>
        </p:spPr>
        <p:txBody>
          <a:bodyPr/>
          <a:lstStyle/>
          <a:p>
            <a:fld id="{E4DAA5A8-D43C-4175-977B-FC26E680994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169621" y="6349792"/>
            <a:ext cx="2922159" cy="316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260082" y="6315206"/>
            <a:ext cx="3197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Cambria" panose="02040503050406030204" pitchFamily="18" charset="0"/>
                <a:ea typeface="Microsoft YaHei" panose="020B0503020204020204" pitchFamily="34" charset="-122"/>
              </a:rPr>
              <a:t>Source: </a:t>
            </a:r>
            <a:r>
              <a:rPr lang="en-US" altLang="zh-TW" sz="1600" dirty="0" err="1" smtClean="0">
                <a:latin typeface="Cambria" panose="02040503050406030204" pitchFamily="18" charset="0"/>
                <a:ea typeface="Microsoft YaHei" panose="020B0503020204020204" pitchFamily="34" charset="-122"/>
              </a:rPr>
              <a:t>J.P.Morgan</a:t>
            </a:r>
            <a:r>
              <a:rPr lang="en-US" altLang="zh-TW" sz="1600" dirty="0" smtClean="0">
                <a:latin typeface="Cambria" panose="02040503050406030204" pitchFamily="18" charset="0"/>
                <a:ea typeface="Microsoft YaHei" panose="020B0503020204020204" pitchFamily="34" charset="-122"/>
              </a:rPr>
              <a:t>(2017/8)</a:t>
            </a:r>
            <a:endParaRPr lang="en-US" altLang="zh-TW" sz="1600" dirty="0">
              <a:latin typeface="Cambria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產業概況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｜技術發展｜未來趨勢｜個股推薦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11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3326"/>
            <a:ext cx="4495800" cy="5943599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7" name="矩形 16"/>
          <p:cNvSpPr/>
          <p:nvPr/>
        </p:nvSpPr>
        <p:spPr>
          <a:xfrm>
            <a:off x="206874" y="1143107"/>
            <a:ext cx="2441694" cy="415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產品簡介</a:t>
            </a:r>
            <a:endParaRPr kumimoji="1" lang="en-US" altLang="zh-TW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產業概況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技術發展</a:t>
            </a:r>
            <a:endParaRPr kumimoji="1" lang="en-US" altLang="zh-TW" sz="44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未來趨勢</a:t>
            </a:r>
            <a:endParaRPr kumimoji="1" lang="en-US" altLang="zh-TW" sz="44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4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個股推</a:t>
            </a:r>
            <a:r>
              <a:rPr kumimoji="1" lang="zh-TW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薦</a:t>
            </a:r>
            <a:endParaRPr kumimoji="1"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795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464417"/>
            <a:ext cx="55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硬板</a:t>
            </a:r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(Rigid PCB)</a:t>
            </a:r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技術發展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061190"/>
            <a:ext cx="882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逐漸往輕薄短小發展</a:t>
            </a:r>
            <a:r>
              <a:rPr lang="en-US" altLang="zh-TW" sz="32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3200" b="1" dirty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同時兼顧效能及成本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42202" y="1716109"/>
            <a:ext cx="9001798" cy="4764156"/>
            <a:chOff x="142202" y="2636357"/>
            <a:chExt cx="9001798" cy="4067002"/>
          </a:xfrm>
        </p:grpSpPr>
        <p:grpSp>
          <p:nvGrpSpPr>
            <p:cNvPr id="2" name="群組 1"/>
            <p:cNvGrpSpPr/>
            <p:nvPr/>
          </p:nvGrpSpPr>
          <p:grpSpPr>
            <a:xfrm>
              <a:off x="142202" y="2934546"/>
              <a:ext cx="9001798" cy="3768813"/>
              <a:chOff x="142203" y="2417436"/>
              <a:chExt cx="9001798" cy="4200117"/>
            </a:xfrm>
          </p:grpSpPr>
          <p:sp>
            <p:nvSpPr>
              <p:cNvPr id="88" name="向右箭號 87"/>
              <p:cNvSpPr/>
              <p:nvPr/>
            </p:nvSpPr>
            <p:spPr>
              <a:xfrm>
                <a:off x="786091" y="2417436"/>
                <a:ext cx="8357910" cy="358640"/>
              </a:xfrm>
              <a:prstGeom prst="rightArrow">
                <a:avLst/>
              </a:prstGeom>
              <a:solidFill>
                <a:srgbClr val="252E3B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grpSp>
            <p:nvGrpSpPr>
              <p:cNvPr id="19" name="群組 18"/>
              <p:cNvGrpSpPr/>
              <p:nvPr/>
            </p:nvGrpSpPr>
            <p:grpSpPr>
              <a:xfrm>
                <a:off x="796834" y="3131834"/>
                <a:ext cx="1821680" cy="862213"/>
                <a:chOff x="484907" y="2735605"/>
                <a:chExt cx="2092036" cy="862213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484907" y="2741814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3" name="文字方塊 12"/>
                <p:cNvSpPr txBox="1"/>
                <p:nvPr/>
              </p:nvSpPr>
              <p:spPr>
                <a:xfrm>
                  <a:off x="484907" y="2735605"/>
                  <a:ext cx="209203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傳統硬</a:t>
                  </a:r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板</a:t>
                  </a:r>
                  <a:endParaRPr lang="en-US" altLang="zh-TW" sz="2400" b="1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TW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單</a:t>
                  </a:r>
                  <a:r>
                    <a:rPr lang="en-US" altLang="zh-TW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, </a:t>
                  </a:r>
                  <a:r>
                    <a:rPr lang="zh-TW" altLang="en-US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雙</a:t>
                  </a:r>
                  <a:r>
                    <a:rPr lang="en-US" altLang="zh-TW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, </a:t>
                  </a:r>
                  <a:r>
                    <a:rPr lang="zh-TW" altLang="en-US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多層</a:t>
                  </a:r>
                  <a:r>
                    <a:rPr lang="en-US" altLang="zh-TW" sz="2000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TW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0" name="群組 19"/>
              <p:cNvGrpSpPr/>
              <p:nvPr/>
            </p:nvGrpSpPr>
            <p:grpSpPr>
              <a:xfrm>
                <a:off x="5136416" y="3118916"/>
                <a:ext cx="1749296" cy="856004"/>
                <a:chOff x="484908" y="2722687"/>
                <a:chExt cx="2008909" cy="856004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484908" y="2722687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630381" y="2801594"/>
                  <a:ext cx="171796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Any-layer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HDI</a:t>
                  </a:r>
                  <a:endParaRPr lang="zh-TW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>
                <a:off x="2961254" y="3118918"/>
                <a:ext cx="1749296" cy="856004"/>
                <a:chOff x="484908" y="2722689"/>
                <a:chExt cx="2008909" cy="856004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484908" y="2722689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5" name="文字方塊 24"/>
                <p:cNvSpPr txBox="1"/>
                <p:nvPr/>
              </p:nvSpPr>
              <p:spPr>
                <a:xfrm>
                  <a:off x="630381" y="2945434"/>
                  <a:ext cx="1717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HDI</a:t>
                  </a:r>
                  <a:endParaRPr lang="zh-TW" altLang="en-US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6" name="群組 25"/>
              <p:cNvGrpSpPr/>
              <p:nvPr/>
            </p:nvGrpSpPr>
            <p:grpSpPr>
              <a:xfrm>
                <a:off x="7223108" y="3118917"/>
                <a:ext cx="1749296" cy="856004"/>
                <a:chOff x="484908" y="2722688"/>
                <a:chExt cx="2008909" cy="856004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84908" y="2722688"/>
                  <a:ext cx="2008909" cy="856004"/>
                </a:xfrm>
                <a:prstGeom prst="rect">
                  <a:avLst/>
                </a:prstGeom>
                <a:solidFill>
                  <a:srgbClr val="252E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630381" y="2945433"/>
                  <a:ext cx="1717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rgbClr val="FFFF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類載板</a:t>
                  </a:r>
                </a:p>
              </p:txBody>
            </p:sp>
          </p:grpSp>
          <p:sp>
            <p:nvSpPr>
              <p:cNvPr id="55" name="五邊形 54"/>
              <p:cNvSpPr/>
              <p:nvPr/>
            </p:nvSpPr>
            <p:spPr>
              <a:xfrm>
                <a:off x="820419" y="4340950"/>
                <a:ext cx="1749296" cy="845127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6" name="＞形箭號 55"/>
              <p:cNvSpPr/>
              <p:nvPr/>
            </p:nvSpPr>
            <p:spPr>
              <a:xfrm>
                <a:off x="2892598" y="4333545"/>
                <a:ext cx="1749296" cy="858982"/>
              </a:xfrm>
              <a:prstGeom prst="chevr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＞形箭號 56"/>
              <p:cNvSpPr/>
              <p:nvPr/>
            </p:nvSpPr>
            <p:spPr>
              <a:xfrm>
                <a:off x="5067761" y="4348266"/>
                <a:ext cx="1749296" cy="858982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＞形箭號 57"/>
              <p:cNvSpPr/>
              <p:nvPr/>
            </p:nvSpPr>
            <p:spPr>
              <a:xfrm>
                <a:off x="7154453" y="4333545"/>
                <a:ext cx="1749296" cy="858982"/>
              </a:xfrm>
              <a:prstGeom prst="chevron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782820" y="4532679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 μ</a:t>
                </a:r>
                <a:r>
                  <a:rPr lang="en-US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021254" y="4532203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6</a:t>
                </a:r>
                <a:r>
                  <a:rPr lang="el-GR" altLang="zh-TW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 </a:t>
                </a:r>
                <a:r>
                  <a:rPr lang="el-GR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μ</a:t>
                </a:r>
                <a:r>
                  <a:rPr lang="en-US" altLang="zh-TW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306666" y="4513553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el-GR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 μ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407799" y="4513553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el-GR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 μ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</a:t>
                </a:r>
              </a:p>
            </p:txBody>
          </p:sp>
          <p:sp>
            <p:nvSpPr>
              <p:cNvPr id="3" name="文字方塊 2"/>
              <p:cNvSpPr txBox="1"/>
              <p:nvPr/>
            </p:nvSpPr>
            <p:spPr>
              <a:xfrm>
                <a:off x="145832" y="3131834"/>
                <a:ext cx="553998" cy="84308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400" b="1" dirty="0" smtClean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</a:t>
                </a:r>
                <a:r>
                  <a:rPr lang="zh-TW" altLang="en-US" sz="2400" b="1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類</a:t>
                </a: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42203" y="4360866"/>
                <a:ext cx="553998" cy="84308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線距</a:t>
                </a: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144022" y="5693063"/>
                <a:ext cx="553998" cy="843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400" b="1" dirty="0" smtClean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應</a:t>
                </a:r>
                <a:r>
                  <a:rPr lang="zh-TW" altLang="en-US" sz="2400" b="1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86090" y="5732800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959699" y="5942229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大型主機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2949919" y="5732800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3111694" y="5947398"/>
                <a:ext cx="1436707" cy="51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個人電腦</a:t>
                </a:r>
                <a:endParaRPr lang="en-US" altLang="zh-TW" sz="2400" dirty="0" smtClean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026455" y="5733614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5045093" y="5928748"/>
                <a:ext cx="20765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消費型電子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7212362" y="5739858"/>
                <a:ext cx="1760041" cy="877695"/>
              </a:xfrm>
              <a:prstGeom prst="rect">
                <a:avLst/>
              </a:prstGeom>
              <a:solidFill>
                <a:srgbClr val="C5C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7279803" y="5959939"/>
                <a:ext cx="17269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智慧型手機</a:t>
                </a:r>
                <a:endParaRPr lang="zh-TW" altLang="en-US" sz="2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779671" y="2636357"/>
              <a:ext cx="7992031" cy="478826"/>
              <a:chOff x="779671" y="2636357"/>
              <a:chExt cx="7992031" cy="478826"/>
            </a:xfrm>
          </p:grpSpPr>
          <p:sp>
            <p:nvSpPr>
              <p:cNvPr id="34" name="文字方塊 33"/>
              <p:cNvSpPr txBox="1"/>
              <p:nvPr/>
            </p:nvSpPr>
            <p:spPr>
              <a:xfrm>
                <a:off x="779671" y="2636357"/>
                <a:ext cx="1593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1960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3086290" y="2653518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2005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244288" y="2653518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2010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7275752" y="2653517"/>
                <a:ext cx="149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2017</a:t>
                </a:r>
                <a:endPara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46" name="文字方塊 45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技術發展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61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6445854" y="1759488"/>
            <a:ext cx="2592382" cy="1677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45952" y="498738"/>
            <a:ext cx="537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智慧型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手機未來趨勢</a:t>
            </a:r>
            <a:endParaRPr lang="zh-TW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5953" y="1038739"/>
            <a:ext cx="882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rgbClr val="252E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類載板提供功能整合與節省空間的優點</a:t>
            </a:r>
            <a:endParaRPr lang="zh-TW" altLang="en-US" sz="3600" b="1" dirty="0">
              <a:solidFill>
                <a:srgbClr val="252E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29455" y="1922042"/>
            <a:ext cx="5425594" cy="4527851"/>
            <a:chOff x="629455" y="2050827"/>
            <a:chExt cx="5425594" cy="4399066"/>
          </a:xfrm>
        </p:grpSpPr>
        <p:grpSp>
          <p:nvGrpSpPr>
            <p:cNvPr id="5" name="群組 4"/>
            <p:cNvGrpSpPr/>
            <p:nvPr/>
          </p:nvGrpSpPr>
          <p:grpSpPr>
            <a:xfrm>
              <a:off x="629455" y="2075776"/>
              <a:ext cx="2291646" cy="4353549"/>
              <a:chOff x="1336580" y="1717680"/>
              <a:chExt cx="2291646" cy="4353549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1336580" y="1770391"/>
                <a:ext cx="2291646" cy="4300838"/>
                <a:chOff x="386366" y="1037376"/>
                <a:chExt cx="2940158" cy="5517931"/>
              </a:xfrm>
            </p:grpSpPr>
            <p:sp>
              <p:nvSpPr>
                <p:cNvPr id="9" name="圓角矩形 8"/>
                <p:cNvSpPr/>
                <p:nvPr/>
              </p:nvSpPr>
              <p:spPr>
                <a:xfrm>
                  <a:off x="386366" y="1037376"/>
                  <a:ext cx="2940158" cy="551793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496835" y="1629689"/>
                  <a:ext cx="1197462" cy="4155817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804766" y="1629689"/>
                  <a:ext cx="1403516" cy="415581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文字方塊 11"/>
                <p:cNvSpPr txBox="1"/>
                <p:nvPr/>
              </p:nvSpPr>
              <p:spPr>
                <a:xfrm>
                  <a:off x="497750" y="3058510"/>
                  <a:ext cx="1105647" cy="211731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TW" altLang="en-US" sz="4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電池</a:t>
                  </a:r>
                  <a:endParaRPr lang="zh-TW" altLang="en-US" sz="4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3" name="文字方塊 12"/>
                <p:cNvSpPr txBox="1"/>
                <p:nvPr/>
              </p:nvSpPr>
              <p:spPr>
                <a:xfrm>
                  <a:off x="1804766" y="1999852"/>
                  <a:ext cx="1521758" cy="4383103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Any</a:t>
                  </a:r>
                </a:p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Layer</a:t>
                  </a:r>
                </a:p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HDI</a:t>
                  </a:r>
                </a:p>
                <a:p>
                  <a:pPr algn="ctr"/>
                  <a:endPara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10</a:t>
                  </a:r>
                  <a:r>
                    <a:rPr lang="zh-TW" altLang="en-US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層</a:t>
                  </a:r>
                  <a:endPara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40um</a:t>
                  </a:r>
                </a:p>
                <a:p>
                  <a:pPr algn="ctr"/>
                  <a:endPara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zh-TW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1754116" y="1717680"/>
                <a:ext cx="1424593" cy="580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Berlin Sans FB Demi" panose="020E0802020502020306" pitchFamily="34" charset="0"/>
                  </a:rPr>
                  <a:t>iPhone </a:t>
                </a:r>
                <a:r>
                  <a:rPr lang="en-US" altLang="zh-TW" sz="2800" dirty="0" smtClean="0">
                    <a:latin typeface="Berlin Sans FB Demi" panose="020E0802020502020306" pitchFamily="34" charset="0"/>
                  </a:rPr>
                  <a:t>7</a:t>
                </a:r>
                <a:endParaRPr lang="zh-TW" altLang="en-US" sz="2800" dirty="0">
                  <a:latin typeface="Berlin Sans FB Demi" panose="020E0802020502020306" pitchFamily="34" charset="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3763403" y="2050827"/>
              <a:ext cx="2291646" cy="4399066"/>
              <a:chOff x="5078911" y="1684463"/>
              <a:chExt cx="2291646" cy="4399066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5078911" y="1782691"/>
                <a:ext cx="2291646" cy="4300838"/>
                <a:chOff x="4578439" y="1037376"/>
                <a:chExt cx="2940158" cy="5517931"/>
              </a:xfrm>
            </p:grpSpPr>
            <p:sp>
              <p:nvSpPr>
                <p:cNvPr id="18" name="圓角矩形 17"/>
                <p:cNvSpPr/>
                <p:nvPr/>
              </p:nvSpPr>
              <p:spPr>
                <a:xfrm>
                  <a:off x="4578439" y="1037376"/>
                  <a:ext cx="2940158" cy="551793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圓角矩形 18"/>
                <p:cNvSpPr/>
                <p:nvPr/>
              </p:nvSpPr>
              <p:spPr>
                <a:xfrm>
                  <a:off x="4688908" y="1613908"/>
                  <a:ext cx="1197462" cy="4155817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5996839" y="1573451"/>
                  <a:ext cx="1403516" cy="3227689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689823" y="3058510"/>
                  <a:ext cx="1105647" cy="211731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TW" altLang="en-US" sz="4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電池</a:t>
                  </a:r>
                  <a:endParaRPr lang="zh-TW" altLang="en-US" sz="4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5941604" y="1969163"/>
                  <a:ext cx="1521758" cy="3435405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zh-TW" altLang="en-US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類載</a:t>
                  </a:r>
                  <a:r>
                    <a:rPr lang="zh-TW" altLang="en-US" sz="24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板</a:t>
                  </a:r>
                  <a:endPara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20</a:t>
                  </a:r>
                  <a:r>
                    <a:rPr lang="zh-TW" altLang="en-US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層</a:t>
                  </a:r>
                  <a:endPara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TW" sz="2400" dirty="0" smtClean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25um</a:t>
                  </a:r>
                </a:p>
                <a:p>
                  <a:pPr algn="ctr"/>
                  <a:endParaRPr lang="en-US" altLang="zh-TW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zh-TW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圓角矩形 22"/>
                <p:cNvSpPr/>
                <p:nvPr/>
              </p:nvSpPr>
              <p:spPr>
                <a:xfrm>
                  <a:off x="5486400" y="4842724"/>
                  <a:ext cx="1913955" cy="9270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5506840" y="1684463"/>
                <a:ext cx="15769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Berlin Sans FB Demi" panose="020E0802020502020306" pitchFamily="34" charset="0"/>
                  </a:rPr>
                  <a:t>iPhone </a:t>
                </a:r>
                <a:r>
                  <a:rPr lang="en-US" altLang="zh-TW" sz="2800" dirty="0">
                    <a:latin typeface="Berlin Sans FB Demi" panose="020E0802020502020306" pitchFamily="34" charset="0"/>
                  </a:rPr>
                  <a:t>X</a:t>
                </a:r>
                <a:endParaRPr lang="zh-TW" altLang="en-US" sz="2800" dirty="0">
                  <a:latin typeface="Berlin Sans FB Demi" panose="020E0802020502020306" pitchFamily="34" charset="0"/>
                </a:endParaRPr>
              </a:p>
            </p:txBody>
          </p:sp>
        </p:grpSp>
        <p:sp>
          <p:nvSpPr>
            <p:cNvPr id="25" name="向右箭號 24"/>
            <p:cNvSpPr/>
            <p:nvPr/>
          </p:nvSpPr>
          <p:spPr>
            <a:xfrm>
              <a:off x="2975563" y="4118899"/>
              <a:ext cx="787483" cy="46769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873711" y="2401569"/>
            <a:ext cx="861633" cy="337950"/>
            <a:chOff x="2052139" y="2512009"/>
            <a:chExt cx="1896406" cy="743809"/>
          </a:xfrm>
        </p:grpSpPr>
        <p:cxnSp>
          <p:nvCxnSpPr>
            <p:cNvPr id="27" name="直線接點 26"/>
            <p:cNvCxnSpPr/>
            <p:nvPr/>
          </p:nvCxnSpPr>
          <p:spPr>
            <a:xfrm flipV="1">
              <a:off x="2052139" y="2512010"/>
              <a:ext cx="743808" cy="743808"/>
            </a:xfrm>
            <a:prstGeom prst="line">
              <a:avLst/>
            </a:prstGeom>
            <a:ln w="28575">
              <a:solidFill>
                <a:srgbClr val="252E3B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2795947" y="2512009"/>
              <a:ext cx="1152598" cy="0"/>
            </a:xfrm>
            <a:prstGeom prst="line">
              <a:avLst/>
            </a:prstGeom>
            <a:ln w="28575">
              <a:solidFill>
                <a:srgbClr val="252E3B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字方塊 31"/>
          <p:cNvSpPr txBox="1"/>
          <p:nvPr/>
        </p:nvSpPr>
        <p:spPr>
          <a:xfrm>
            <a:off x="6884277" y="1921210"/>
            <a:ext cx="16832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更省空間續航力</a:t>
            </a:r>
            <a:r>
              <a:rPr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強</a:t>
            </a:r>
            <a:endParaRPr lang="en-US" altLang="zh-TW" sz="2400" b="1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功能整合</a:t>
            </a:r>
            <a:endParaRPr lang="en-US" altLang="zh-TW" sz="2800" b="1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>
          <a:xfrm>
            <a:off x="6457950" y="6372117"/>
            <a:ext cx="2057400" cy="365125"/>
          </a:xfrm>
        </p:spPr>
        <p:txBody>
          <a:bodyPr/>
          <a:lstStyle/>
          <a:p>
            <a:fld id="{E4DAA5A8-D43C-4175-977B-FC26E680994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8533614" y="4299474"/>
            <a:ext cx="615553" cy="19457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車用電子</a:t>
            </a:r>
            <a:endParaRPr lang="en-US" altLang="zh-TW" sz="2800" b="1" dirty="0" smtClean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95005" y="0"/>
            <a:ext cx="634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產品簡介｜產業概況｜</a:t>
            </a:r>
            <a:r>
              <a:rPr kumimoji="1" lang="zh-TW" altLang="en-US" sz="2000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技術發展</a:t>
            </a:r>
            <a:r>
              <a:rPr kumimoji="1" lang="zh-TW" altLang="en-US" sz="2000" b="1" dirty="0" smtClean="0">
                <a:solidFill>
                  <a:srgbClr val="595959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trebuchet ms" charset="0"/>
                <a:ea typeface="微軟正黑體" charset="-120"/>
              </a:rPr>
              <a:t>｜未來趨勢｜個股推薦</a:t>
            </a:r>
            <a:endParaRPr kumimoji="1" lang="zh-TW" altLang="en-US" sz="2000" b="1" dirty="0">
              <a:solidFill>
                <a:srgbClr val="595959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trebuchet ms" charset="0"/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06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5902</TotalTime>
  <Words>2973</Words>
  <Application>Microsoft Office PowerPoint</Application>
  <PresentationFormat>如螢幕大小 (4:3)</PresentationFormat>
  <Paragraphs>501</Paragraphs>
  <Slides>47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62" baseType="lpstr">
      <vt:lpstr>Adobe 繁黑體 Std B</vt:lpstr>
      <vt:lpstr>等线</vt:lpstr>
      <vt:lpstr>微软雅黑</vt:lpstr>
      <vt:lpstr>微软雅黑</vt:lpstr>
      <vt:lpstr>微軟正黑體</vt:lpstr>
      <vt:lpstr>新細明體</vt:lpstr>
      <vt:lpstr>Arial</vt:lpstr>
      <vt:lpstr>Berlin Sans FB Demi</vt:lpstr>
      <vt:lpstr>Calibri</vt:lpstr>
      <vt:lpstr>Calibri Light</vt:lpstr>
      <vt:lpstr>Cambria</vt:lpstr>
      <vt:lpstr>Segoe UI Light</vt:lpstr>
      <vt:lpstr>trebuchet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340</cp:revision>
  <dcterms:created xsi:type="dcterms:W3CDTF">2017-10-11T10:45:08Z</dcterms:created>
  <dcterms:modified xsi:type="dcterms:W3CDTF">2018-02-21T08:20:05Z</dcterms:modified>
</cp:coreProperties>
</file>